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media/image2.jpg" ContentType="image/jpg"/>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56" r:id="rId5"/>
    <p:sldId id="257" r:id="rId6"/>
    <p:sldId id="258" r:id="rId7"/>
    <p:sldId id="259" r:id="rId8"/>
    <p:sldId id="260" r:id="rId9"/>
    <p:sldId id="262" r:id="rId10"/>
    <p:sldId id="261" r:id="rId11"/>
  </p:sldIdLst>
  <p:sldSz cx="7772400" cy="10058400"/>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B68E75-E310-4D7C-B3E9-321CD8E9A383}" v="2" dt="2023-06-02T14:25:23.451"/>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735" autoAdjust="0"/>
    <p:restoredTop sz="94434" autoAdjust="0"/>
  </p:normalViewPr>
  <p:slideViewPr>
    <p:cSldViewPr>
      <p:cViewPr>
        <p:scale>
          <a:sx n="90" d="100"/>
          <a:sy n="90" d="100"/>
        </p:scale>
        <p:origin x="2364" y="-582"/>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ny Melis, EIT" userId="7684450d-078c-4913-bd0f-5cf6430a97df" providerId="ADAL" clId="{59B68E75-E310-4D7C-B3E9-321CD8E9A383}"/>
    <pc:docChg chg="undo custSel modSld">
      <pc:chgData name="Johnny Melis, EIT" userId="7684450d-078c-4913-bd0f-5cf6430a97df" providerId="ADAL" clId="{59B68E75-E310-4D7C-B3E9-321CD8E9A383}" dt="2023-06-02T14:25:37.346" v="143" actId="255"/>
      <pc:docMkLst>
        <pc:docMk/>
      </pc:docMkLst>
      <pc:sldChg chg="modSp mod">
        <pc:chgData name="Johnny Melis, EIT" userId="7684450d-078c-4913-bd0f-5cf6430a97df" providerId="ADAL" clId="{59B68E75-E310-4D7C-B3E9-321CD8E9A383}" dt="2023-05-18T16:23:16.140" v="7" actId="20577"/>
        <pc:sldMkLst>
          <pc:docMk/>
          <pc:sldMk cId="0" sldId="256"/>
        </pc:sldMkLst>
        <pc:spChg chg="mod">
          <ac:chgData name="Johnny Melis, EIT" userId="7684450d-078c-4913-bd0f-5cf6430a97df" providerId="ADAL" clId="{59B68E75-E310-4D7C-B3E9-321CD8E9A383}" dt="2023-05-18T16:21:39.536" v="1" actId="20577"/>
          <ac:spMkLst>
            <pc:docMk/>
            <pc:sldMk cId="0" sldId="256"/>
            <ac:spMk id="3" creationId="{00000000-0000-0000-0000-000000000000}"/>
          </ac:spMkLst>
        </pc:spChg>
        <pc:spChg chg="mod">
          <ac:chgData name="Johnny Melis, EIT" userId="7684450d-078c-4913-bd0f-5cf6430a97df" providerId="ADAL" clId="{59B68E75-E310-4D7C-B3E9-321CD8E9A383}" dt="2023-05-18T16:23:16.140" v="7" actId="20577"/>
          <ac:spMkLst>
            <pc:docMk/>
            <pc:sldMk cId="0" sldId="256"/>
            <ac:spMk id="10" creationId="{00000000-0000-0000-0000-000000000000}"/>
          </ac:spMkLst>
        </pc:spChg>
      </pc:sldChg>
      <pc:sldChg chg="modSp mod">
        <pc:chgData name="Johnny Melis, EIT" userId="7684450d-078c-4913-bd0f-5cf6430a97df" providerId="ADAL" clId="{59B68E75-E310-4D7C-B3E9-321CD8E9A383}" dt="2023-05-26T15:08:10.565" v="21" actId="20577"/>
        <pc:sldMkLst>
          <pc:docMk/>
          <pc:sldMk cId="0" sldId="259"/>
        </pc:sldMkLst>
        <pc:graphicFrameChg chg="modGraphic">
          <ac:chgData name="Johnny Melis, EIT" userId="7684450d-078c-4913-bd0f-5cf6430a97df" providerId="ADAL" clId="{59B68E75-E310-4D7C-B3E9-321CD8E9A383}" dt="2023-05-26T15:08:10.565" v="21" actId="20577"/>
          <ac:graphicFrameMkLst>
            <pc:docMk/>
            <pc:sldMk cId="0" sldId="259"/>
            <ac:graphicFrameMk id="4" creationId="{00000000-0000-0000-0000-000000000000}"/>
          </ac:graphicFrameMkLst>
        </pc:graphicFrameChg>
      </pc:sldChg>
      <pc:sldChg chg="modSp mod">
        <pc:chgData name="Johnny Melis, EIT" userId="7684450d-078c-4913-bd0f-5cf6430a97df" providerId="ADAL" clId="{59B68E75-E310-4D7C-B3E9-321CD8E9A383}" dt="2023-06-02T14:25:37.346" v="143" actId="255"/>
        <pc:sldMkLst>
          <pc:docMk/>
          <pc:sldMk cId="0" sldId="260"/>
        </pc:sldMkLst>
        <pc:graphicFrameChg chg="mod modGraphic">
          <ac:chgData name="Johnny Melis, EIT" userId="7684450d-078c-4913-bd0f-5cf6430a97df" providerId="ADAL" clId="{59B68E75-E310-4D7C-B3E9-321CD8E9A383}" dt="2023-06-02T14:25:37.346" v="143" actId="255"/>
          <ac:graphicFrameMkLst>
            <pc:docMk/>
            <pc:sldMk cId="0" sldId="260"/>
            <ac:graphicFrameMk id="2"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2541" cy="467059"/>
          </a:xfrm>
          <a:prstGeom prst="rect">
            <a:avLst/>
          </a:prstGeom>
        </p:spPr>
        <p:txBody>
          <a:bodyPr vert="horz" lIns="83717" tIns="41858" rIns="83717" bIns="41858" rtlCol="0"/>
          <a:lstStyle>
            <a:lvl1pPr algn="l">
              <a:defRPr sz="1100"/>
            </a:lvl1pPr>
          </a:lstStyle>
          <a:p>
            <a:endParaRPr lang="en-US"/>
          </a:p>
        </p:txBody>
      </p:sp>
      <p:sp>
        <p:nvSpPr>
          <p:cNvPr id="3" name="Date Placeholder 2"/>
          <p:cNvSpPr>
            <a:spLocks noGrp="1"/>
          </p:cNvSpPr>
          <p:nvPr>
            <p:ph type="dt" idx="1"/>
          </p:nvPr>
        </p:nvSpPr>
        <p:spPr>
          <a:xfrm>
            <a:off x="3975951" y="1"/>
            <a:ext cx="3042541" cy="467059"/>
          </a:xfrm>
          <a:prstGeom prst="rect">
            <a:avLst/>
          </a:prstGeom>
        </p:spPr>
        <p:txBody>
          <a:bodyPr vert="horz" lIns="83717" tIns="41858" rIns="83717" bIns="41858" rtlCol="0"/>
          <a:lstStyle>
            <a:lvl1pPr algn="r">
              <a:defRPr sz="1100"/>
            </a:lvl1pPr>
          </a:lstStyle>
          <a:p>
            <a:fld id="{A3B48610-0626-4A25-9330-5821B63D2B2A}" type="datetimeFigureOut">
              <a:rPr lang="en-US" smtClean="0"/>
              <a:t>5/23/2025</a:t>
            </a:fld>
            <a:endParaRPr lang="en-US"/>
          </a:p>
        </p:txBody>
      </p:sp>
      <p:sp>
        <p:nvSpPr>
          <p:cNvPr id="4" name="Slide Image Placeholder 3"/>
          <p:cNvSpPr>
            <a:spLocks noGrp="1" noRot="1" noChangeAspect="1"/>
          </p:cNvSpPr>
          <p:nvPr>
            <p:ph type="sldImg" idx="2"/>
          </p:nvPr>
        </p:nvSpPr>
        <p:spPr>
          <a:xfrm>
            <a:off x="2297113" y="1163638"/>
            <a:ext cx="2425700" cy="3140075"/>
          </a:xfrm>
          <a:prstGeom prst="rect">
            <a:avLst/>
          </a:prstGeom>
          <a:noFill/>
          <a:ln w="12700">
            <a:solidFill>
              <a:prstClr val="black"/>
            </a:solidFill>
          </a:ln>
        </p:spPr>
        <p:txBody>
          <a:bodyPr vert="horz" lIns="83717" tIns="41858" rIns="83717" bIns="41858" rtlCol="0" anchor="ctr"/>
          <a:lstStyle/>
          <a:p>
            <a:endParaRPr lang="en-US"/>
          </a:p>
        </p:txBody>
      </p:sp>
      <p:sp>
        <p:nvSpPr>
          <p:cNvPr id="5" name="Notes Placeholder 4"/>
          <p:cNvSpPr>
            <a:spLocks noGrp="1"/>
          </p:cNvSpPr>
          <p:nvPr>
            <p:ph type="body" sz="quarter" idx="3"/>
          </p:nvPr>
        </p:nvSpPr>
        <p:spPr>
          <a:xfrm>
            <a:off x="702566" y="4478183"/>
            <a:ext cx="5614793" cy="3664502"/>
          </a:xfrm>
          <a:prstGeom prst="rect">
            <a:avLst/>
          </a:prstGeom>
        </p:spPr>
        <p:txBody>
          <a:bodyPr vert="horz" lIns="83717" tIns="41858" rIns="83717" bIns="4185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38866"/>
            <a:ext cx="3042541" cy="467059"/>
          </a:xfrm>
          <a:prstGeom prst="rect">
            <a:avLst/>
          </a:prstGeom>
        </p:spPr>
        <p:txBody>
          <a:bodyPr vert="horz" lIns="83717" tIns="41858" rIns="83717" bIns="41858" rtlCol="0" anchor="b"/>
          <a:lstStyle>
            <a:lvl1pPr algn="l">
              <a:defRPr sz="1100"/>
            </a:lvl1pPr>
          </a:lstStyle>
          <a:p>
            <a:endParaRPr lang="en-US"/>
          </a:p>
        </p:txBody>
      </p:sp>
      <p:sp>
        <p:nvSpPr>
          <p:cNvPr id="7" name="Slide Number Placeholder 6"/>
          <p:cNvSpPr>
            <a:spLocks noGrp="1"/>
          </p:cNvSpPr>
          <p:nvPr>
            <p:ph type="sldNum" sz="quarter" idx="5"/>
          </p:nvPr>
        </p:nvSpPr>
        <p:spPr>
          <a:xfrm>
            <a:off x="3975951" y="8838866"/>
            <a:ext cx="3042541" cy="467059"/>
          </a:xfrm>
          <a:prstGeom prst="rect">
            <a:avLst/>
          </a:prstGeom>
        </p:spPr>
        <p:txBody>
          <a:bodyPr vert="horz" lIns="83717" tIns="41858" rIns="83717" bIns="41858" rtlCol="0" anchor="b"/>
          <a:lstStyle>
            <a:lvl1pPr algn="r">
              <a:defRPr sz="1100"/>
            </a:lvl1pPr>
          </a:lstStyle>
          <a:p>
            <a:fld id="{415F9137-CB79-48D2-83D2-34E001C83B7E}" type="slidenum">
              <a:rPr lang="en-US" smtClean="0"/>
              <a:t>‹#›</a:t>
            </a:fld>
            <a:endParaRPr lang="en-US"/>
          </a:p>
        </p:txBody>
      </p:sp>
    </p:spTree>
    <p:extLst>
      <p:ext uri="{BB962C8B-B14F-4D97-AF65-F5344CB8AC3E}">
        <p14:creationId xmlns:p14="http://schemas.microsoft.com/office/powerpoint/2010/main" val="3021190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5F9137-CB79-48D2-83D2-34E001C83B7E}" type="slidenum">
              <a:rPr lang="en-US" smtClean="0"/>
              <a:t>1</a:t>
            </a:fld>
            <a:endParaRPr lang="en-US"/>
          </a:p>
        </p:txBody>
      </p:sp>
    </p:spTree>
    <p:extLst>
      <p:ext uri="{BB962C8B-B14F-4D97-AF65-F5344CB8AC3E}">
        <p14:creationId xmlns:p14="http://schemas.microsoft.com/office/powerpoint/2010/main" val="1369162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5/23/2025</a:t>
            </a:fld>
            <a:endParaRPr lang="en-US"/>
          </a:p>
        </p:txBody>
      </p:sp>
      <p:sp>
        <p:nvSpPr>
          <p:cNvPr id="6" name="Holder 6"/>
          <p:cNvSpPr>
            <a:spLocks noGrp="1"/>
          </p:cNvSpPr>
          <p:nvPr>
            <p:ph type="sldNum" sz="quarter" idx="7"/>
          </p:nvPr>
        </p:nvSpPr>
        <p:spPr/>
        <p:txBody>
          <a:bodyPr lIns="0" tIns="0" rIns="0" bIns="0"/>
          <a:lstStyle>
            <a:lvl1pPr>
              <a:defRPr sz="800" b="0" i="0">
                <a:solidFill>
                  <a:schemeClr val="tx1"/>
                </a:solidFill>
                <a:latin typeface="Cambria"/>
                <a:cs typeface="Cambria"/>
              </a:defRPr>
            </a:lvl1pPr>
          </a:lstStyle>
          <a:p>
            <a:pPr marL="12700">
              <a:lnSpc>
                <a:spcPct val="100000"/>
              </a:lnSpc>
              <a:spcBef>
                <a:spcPts val="60"/>
              </a:spcBef>
            </a:pPr>
            <a:r>
              <a:rPr spc="-5" dirty="0"/>
              <a:t>Page </a:t>
            </a:r>
            <a:fld id="{81D60167-4931-47E6-BA6A-407CBD079E47}" type="slidenum">
              <a:rPr dirty="0"/>
              <a:t>‹#›</a:t>
            </a:fld>
            <a:r>
              <a:rPr dirty="0"/>
              <a:t>  of</a:t>
            </a:r>
            <a:r>
              <a:rPr spc="-120" dirty="0"/>
              <a:t> </a:t>
            </a:r>
            <a:r>
              <a:rPr dirty="0"/>
              <a:t>7</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00B0F0"/>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5/23/2025</a:t>
            </a:fld>
            <a:endParaRPr lang="en-US"/>
          </a:p>
        </p:txBody>
      </p:sp>
      <p:sp>
        <p:nvSpPr>
          <p:cNvPr id="6" name="Holder 6"/>
          <p:cNvSpPr>
            <a:spLocks noGrp="1"/>
          </p:cNvSpPr>
          <p:nvPr>
            <p:ph type="sldNum" sz="quarter" idx="7"/>
          </p:nvPr>
        </p:nvSpPr>
        <p:spPr/>
        <p:txBody>
          <a:bodyPr lIns="0" tIns="0" rIns="0" bIns="0"/>
          <a:lstStyle>
            <a:lvl1pPr>
              <a:defRPr sz="800" b="0" i="0">
                <a:solidFill>
                  <a:schemeClr val="tx1"/>
                </a:solidFill>
                <a:latin typeface="Cambria"/>
                <a:cs typeface="Cambria"/>
              </a:defRPr>
            </a:lvl1pPr>
          </a:lstStyle>
          <a:p>
            <a:pPr marL="12700">
              <a:lnSpc>
                <a:spcPct val="100000"/>
              </a:lnSpc>
              <a:spcBef>
                <a:spcPts val="60"/>
              </a:spcBef>
            </a:pPr>
            <a:r>
              <a:rPr spc="-5" dirty="0"/>
              <a:t>Page </a:t>
            </a:r>
            <a:fld id="{81D60167-4931-47E6-BA6A-407CBD079E47}" type="slidenum">
              <a:rPr dirty="0"/>
              <a:t>‹#›</a:t>
            </a:fld>
            <a:r>
              <a:rPr dirty="0"/>
              <a:t>  of</a:t>
            </a:r>
            <a:r>
              <a:rPr spc="-120" dirty="0"/>
              <a:t> </a:t>
            </a:r>
            <a:r>
              <a:rPr dirty="0"/>
              <a:t>7</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00B0F0"/>
                </a:solidFill>
                <a:latin typeface="Calibri"/>
                <a:cs typeface="Calibri"/>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5/23/2025</a:t>
            </a:fld>
            <a:endParaRPr lang="en-US"/>
          </a:p>
        </p:txBody>
      </p:sp>
      <p:sp>
        <p:nvSpPr>
          <p:cNvPr id="7" name="Holder 7"/>
          <p:cNvSpPr>
            <a:spLocks noGrp="1"/>
          </p:cNvSpPr>
          <p:nvPr>
            <p:ph type="sldNum" sz="quarter" idx="7"/>
          </p:nvPr>
        </p:nvSpPr>
        <p:spPr/>
        <p:txBody>
          <a:bodyPr lIns="0" tIns="0" rIns="0" bIns="0"/>
          <a:lstStyle>
            <a:lvl1pPr>
              <a:defRPr sz="800" b="0" i="0">
                <a:solidFill>
                  <a:schemeClr val="tx1"/>
                </a:solidFill>
                <a:latin typeface="Cambria"/>
                <a:cs typeface="Cambria"/>
              </a:defRPr>
            </a:lvl1pPr>
          </a:lstStyle>
          <a:p>
            <a:pPr marL="12700">
              <a:lnSpc>
                <a:spcPct val="100000"/>
              </a:lnSpc>
              <a:spcBef>
                <a:spcPts val="60"/>
              </a:spcBef>
            </a:pPr>
            <a:r>
              <a:rPr spc="-5" dirty="0"/>
              <a:t>Page </a:t>
            </a:r>
            <a:fld id="{81D60167-4931-47E6-BA6A-407CBD079E47}" type="slidenum">
              <a:rPr dirty="0"/>
              <a:t>‹#›</a:t>
            </a:fld>
            <a:r>
              <a:rPr dirty="0"/>
              <a:t>  of</a:t>
            </a:r>
            <a:r>
              <a:rPr spc="-120" dirty="0"/>
              <a:t> </a:t>
            </a:r>
            <a:r>
              <a:rPr dirty="0"/>
              <a:t>7</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00B0F0"/>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5/23/2025</a:t>
            </a:fld>
            <a:endParaRPr lang="en-US"/>
          </a:p>
        </p:txBody>
      </p:sp>
      <p:sp>
        <p:nvSpPr>
          <p:cNvPr id="5" name="Holder 5"/>
          <p:cNvSpPr>
            <a:spLocks noGrp="1"/>
          </p:cNvSpPr>
          <p:nvPr>
            <p:ph type="sldNum" sz="quarter" idx="7"/>
          </p:nvPr>
        </p:nvSpPr>
        <p:spPr/>
        <p:txBody>
          <a:bodyPr lIns="0" tIns="0" rIns="0" bIns="0"/>
          <a:lstStyle>
            <a:lvl1pPr>
              <a:defRPr sz="800" b="0" i="0">
                <a:solidFill>
                  <a:schemeClr val="tx1"/>
                </a:solidFill>
                <a:latin typeface="Cambria"/>
                <a:cs typeface="Cambria"/>
              </a:defRPr>
            </a:lvl1pPr>
          </a:lstStyle>
          <a:p>
            <a:pPr marL="12700">
              <a:lnSpc>
                <a:spcPct val="100000"/>
              </a:lnSpc>
              <a:spcBef>
                <a:spcPts val="60"/>
              </a:spcBef>
            </a:pPr>
            <a:r>
              <a:rPr spc="-5" dirty="0"/>
              <a:t>Page </a:t>
            </a:r>
            <a:fld id="{81D60167-4931-47E6-BA6A-407CBD079E47}" type="slidenum">
              <a:rPr dirty="0"/>
              <a:t>‹#›</a:t>
            </a:fld>
            <a:r>
              <a:rPr dirty="0"/>
              <a:t>  of</a:t>
            </a:r>
            <a:r>
              <a:rPr spc="-120" dirty="0"/>
              <a:t> </a:t>
            </a:r>
            <a:r>
              <a:rPr dirty="0"/>
              <a:t>7</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5/23/2025</a:t>
            </a:fld>
            <a:endParaRPr lang="en-US"/>
          </a:p>
        </p:txBody>
      </p:sp>
      <p:sp>
        <p:nvSpPr>
          <p:cNvPr id="4" name="Holder 4"/>
          <p:cNvSpPr>
            <a:spLocks noGrp="1"/>
          </p:cNvSpPr>
          <p:nvPr>
            <p:ph type="sldNum" sz="quarter" idx="7"/>
          </p:nvPr>
        </p:nvSpPr>
        <p:spPr/>
        <p:txBody>
          <a:bodyPr lIns="0" tIns="0" rIns="0" bIns="0"/>
          <a:lstStyle>
            <a:lvl1pPr>
              <a:defRPr sz="800" b="0" i="0">
                <a:solidFill>
                  <a:schemeClr val="tx1"/>
                </a:solidFill>
                <a:latin typeface="Cambria"/>
                <a:cs typeface="Cambria"/>
              </a:defRPr>
            </a:lvl1pPr>
          </a:lstStyle>
          <a:p>
            <a:pPr marL="12700">
              <a:lnSpc>
                <a:spcPct val="100000"/>
              </a:lnSpc>
              <a:spcBef>
                <a:spcPts val="60"/>
              </a:spcBef>
            </a:pPr>
            <a:r>
              <a:rPr spc="-5" dirty="0"/>
              <a:t>Page </a:t>
            </a:r>
            <a:fld id="{81D60167-4931-47E6-BA6A-407CBD079E47}" type="slidenum">
              <a:rPr dirty="0"/>
              <a:t>‹#›</a:t>
            </a:fld>
            <a:r>
              <a:rPr dirty="0"/>
              <a:t>  of</a:t>
            </a:r>
            <a:r>
              <a:rPr spc="-120" dirty="0"/>
              <a:t> </a:t>
            </a:r>
            <a:r>
              <a:rPr dirty="0"/>
              <a:t>7</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913796" y="285225"/>
            <a:ext cx="5944806" cy="1073150"/>
          </a:xfrm>
          <a:prstGeom prst="rect">
            <a:avLst/>
          </a:prstGeom>
        </p:spPr>
        <p:txBody>
          <a:bodyPr wrap="square" lIns="0" tIns="0" rIns="0" bIns="0">
            <a:spAutoFit/>
          </a:bodyPr>
          <a:lstStyle>
            <a:lvl1pPr>
              <a:defRPr sz="2800" b="1" i="0">
                <a:solidFill>
                  <a:srgbClr val="00B0F0"/>
                </a:solidFill>
                <a:latin typeface="Calibri"/>
                <a:cs typeface="Calibri"/>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5/23/2025</a:t>
            </a:fld>
            <a:endParaRPr lang="en-US"/>
          </a:p>
        </p:txBody>
      </p:sp>
      <p:sp>
        <p:nvSpPr>
          <p:cNvPr id="6" name="Holder 6"/>
          <p:cNvSpPr>
            <a:spLocks noGrp="1"/>
          </p:cNvSpPr>
          <p:nvPr>
            <p:ph type="sldNum" sz="quarter" idx="7"/>
          </p:nvPr>
        </p:nvSpPr>
        <p:spPr>
          <a:xfrm>
            <a:off x="7135017" y="9855205"/>
            <a:ext cx="516890" cy="145415"/>
          </a:xfrm>
          <a:prstGeom prst="rect">
            <a:avLst/>
          </a:prstGeom>
        </p:spPr>
        <p:txBody>
          <a:bodyPr wrap="square" lIns="0" tIns="0" rIns="0" bIns="0">
            <a:spAutoFit/>
          </a:bodyPr>
          <a:lstStyle>
            <a:lvl1pPr>
              <a:defRPr sz="800" b="0" i="0">
                <a:solidFill>
                  <a:schemeClr val="tx1"/>
                </a:solidFill>
                <a:latin typeface="Cambria"/>
                <a:cs typeface="Cambria"/>
              </a:defRPr>
            </a:lvl1pPr>
          </a:lstStyle>
          <a:p>
            <a:pPr marL="12700">
              <a:lnSpc>
                <a:spcPct val="100000"/>
              </a:lnSpc>
              <a:spcBef>
                <a:spcPts val="60"/>
              </a:spcBef>
            </a:pPr>
            <a:r>
              <a:rPr spc="-5" dirty="0"/>
              <a:t>Page </a:t>
            </a:r>
            <a:fld id="{81D60167-4931-47E6-BA6A-407CBD079E47}" type="slidenum">
              <a:rPr dirty="0"/>
              <a:t>‹#›</a:t>
            </a:fld>
            <a:r>
              <a:rPr dirty="0"/>
              <a:t>  of</a:t>
            </a:r>
            <a:r>
              <a:rPr spc="-120" dirty="0"/>
              <a:t> </a:t>
            </a:r>
            <a:r>
              <a:rPr dirty="0"/>
              <a:t>7</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https://powhatanva.gov/DocumentCenter/View/8430/Flat-Rock-Area-Water-System-LCRR-Inventory-" TargetMode="External"/><Relationship Id="rId2" Type="http://schemas.openxmlformats.org/officeDocument/2006/relationships/hyperlink" Target="http://www.epa.gov/safewater/lead"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1392" y="4308966"/>
            <a:ext cx="6667608" cy="2989083"/>
          </a:xfrm>
          <a:prstGeom prst="rect">
            <a:avLst/>
          </a:prstGeom>
        </p:spPr>
      </p:pic>
      <p:sp>
        <p:nvSpPr>
          <p:cNvPr id="3" name="object 3"/>
          <p:cNvSpPr txBox="1">
            <a:spLocks noGrp="1"/>
          </p:cNvSpPr>
          <p:nvPr>
            <p:ph type="title"/>
          </p:nvPr>
        </p:nvSpPr>
        <p:spPr>
          <a:xfrm>
            <a:off x="913796" y="285225"/>
            <a:ext cx="5944806" cy="1090042"/>
          </a:xfrm>
          <a:prstGeom prst="rect">
            <a:avLst/>
          </a:prstGeom>
        </p:spPr>
        <p:txBody>
          <a:bodyPr vert="horz" wrap="square" lIns="0" tIns="0" rIns="0" bIns="0" rtlCol="0">
            <a:spAutoFit/>
          </a:bodyPr>
          <a:lstStyle/>
          <a:p>
            <a:pPr marL="505459" marR="462280" algn="ctr">
              <a:lnSpc>
                <a:spcPts val="2850"/>
              </a:lnSpc>
            </a:pPr>
            <a:r>
              <a:rPr sz="2400" i="1" spc="-65" dirty="0">
                <a:solidFill>
                  <a:schemeClr val="tx2">
                    <a:lumMod val="60000"/>
                    <a:lumOff val="40000"/>
                  </a:schemeClr>
                </a:solidFill>
                <a:latin typeface="Book Antiqua" panose="02040602050305030304" pitchFamily="18" charset="0"/>
              </a:rPr>
              <a:t>POWHATAN </a:t>
            </a:r>
            <a:r>
              <a:rPr sz="2400" i="1" spc="-10" dirty="0">
                <a:solidFill>
                  <a:schemeClr val="tx2">
                    <a:lumMod val="60000"/>
                    <a:lumOff val="40000"/>
                  </a:schemeClr>
                </a:solidFill>
                <a:latin typeface="Book Antiqua" panose="02040602050305030304" pitchFamily="18" charset="0"/>
              </a:rPr>
              <a:t>COUNTY </a:t>
            </a:r>
            <a:r>
              <a:rPr sz="2400" i="1" spc="-80" dirty="0">
                <a:solidFill>
                  <a:schemeClr val="tx2">
                    <a:lumMod val="60000"/>
                    <a:lumOff val="40000"/>
                  </a:schemeClr>
                </a:solidFill>
                <a:latin typeface="Book Antiqua" panose="02040602050305030304" pitchFamily="18" charset="0"/>
              </a:rPr>
              <a:t>WATER </a:t>
            </a:r>
            <a:r>
              <a:rPr sz="2400" i="1" spc="-10" dirty="0">
                <a:solidFill>
                  <a:schemeClr val="tx2">
                    <a:lumMod val="60000"/>
                    <a:lumOff val="40000"/>
                  </a:schemeClr>
                </a:solidFill>
                <a:latin typeface="Book Antiqua" panose="02040602050305030304" pitchFamily="18" charset="0"/>
              </a:rPr>
              <a:t>AND  </a:t>
            </a:r>
            <a:r>
              <a:rPr sz="2400" i="1" spc="-60" dirty="0">
                <a:solidFill>
                  <a:schemeClr val="tx2">
                    <a:lumMod val="60000"/>
                    <a:lumOff val="40000"/>
                  </a:schemeClr>
                </a:solidFill>
                <a:latin typeface="Book Antiqua" panose="02040602050305030304" pitchFamily="18" charset="0"/>
              </a:rPr>
              <a:t>WASTEWATER</a:t>
            </a:r>
            <a:r>
              <a:rPr sz="2400" i="1" spc="-15" dirty="0">
                <a:solidFill>
                  <a:schemeClr val="tx2">
                    <a:lumMod val="60000"/>
                    <a:lumOff val="40000"/>
                  </a:schemeClr>
                </a:solidFill>
                <a:latin typeface="Book Antiqua" panose="02040602050305030304" pitchFamily="18" charset="0"/>
              </a:rPr>
              <a:t> </a:t>
            </a:r>
            <a:r>
              <a:rPr sz="2400" i="1" spc="-25" dirty="0">
                <a:solidFill>
                  <a:schemeClr val="tx2">
                    <a:lumMod val="60000"/>
                    <a:lumOff val="40000"/>
                  </a:schemeClr>
                </a:solidFill>
                <a:latin typeface="Book Antiqua" panose="02040602050305030304" pitchFamily="18" charset="0"/>
              </a:rPr>
              <a:t>SYSTEM</a:t>
            </a:r>
          </a:p>
          <a:p>
            <a:pPr marL="108585" algn="ctr">
              <a:lnSpc>
                <a:spcPts val="2745"/>
              </a:lnSpc>
            </a:pPr>
            <a:r>
              <a:rPr sz="2400" i="1" spc="-5" dirty="0">
                <a:solidFill>
                  <a:schemeClr val="tx2">
                    <a:lumMod val="60000"/>
                    <a:lumOff val="40000"/>
                  </a:schemeClr>
                </a:solidFill>
                <a:latin typeface="Book Antiqua" panose="02040602050305030304" pitchFamily="18" charset="0"/>
              </a:rPr>
              <a:t>20</a:t>
            </a:r>
            <a:r>
              <a:rPr lang="en-US" sz="2400" i="1" spc="-5" dirty="0">
                <a:solidFill>
                  <a:schemeClr val="tx2">
                    <a:lumMod val="60000"/>
                    <a:lumOff val="40000"/>
                  </a:schemeClr>
                </a:solidFill>
                <a:latin typeface="Book Antiqua" panose="02040602050305030304" pitchFamily="18" charset="0"/>
              </a:rPr>
              <a:t>24</a:t>
            </a:r>
            <a:r>
              <a:rPr sz="2400" i="1" spc="-5" dirty="0">
                <a:solidFill>
                  <a:schemeClr val="tx2">
                    <a:lumMod val="60000"/>
                    <a:lumOff val="40000"/>
                  </a:schemeClr>
                </a:solidFill>
                <a:latin typeface="Book Antiqua" panose="02040602050305030304" pitchFamily="18" charset="0"/>
              </a:rPr>
              <a:t> </a:t>
            </a:r>
            <a:r>
              <a:rPr lang="en-US" sz="2400" i="1" spc="-5" dirty="0">
                <a:solidFill>
                  <a:schemeClr val="tx2">
                    <a:lumMod val="60000"/>
                    <a:lumOff val="40000"/>
                  </a:schemeClr>
                </a:solidFill>
                <a:latin typeface="Book Antiqua" panose="02040602050305030304" pitchFamily="18" charset="0"/>
              </a:rPr>
              <a:t>Consumer Confidence Report</a:t>
            </a:r>
            <a:endParaRPr sz="2400" i="1" dirty="0">
              <a:solidFill>
                <a:schemeClr val="tx2">
                  <a:lumMod val="60000"/>
                  <a:lumOff val="40000"/>
                </a:schemeClr>
              </a:solidFill>
              <a:latin typeface="Book Antiqua" panose="02040602050305030304" pitchFamily="18" charset="0"/>
            </a:endParaRPr>
          </a:p>
        </p:txBody>
      </p:sp>
      <p:sp>
        <p:nvSpPr>
          <p:cNvPr id="8" name="object 8"/>
          <p:cNvSpPr/>
          <p:nvPr/>
        </p:nvSpPr>
        <p:spPr>
          <a:xfrm>
            <a:off x="1828800" y="7885280"/>
            <a:ext cx="1204366" cy="1281088"/>
          </a:xfrm>
          <a:prstGeom prst="rect">
            <a:avLst/>
          </a:prstGeom>
          <a:blipFill>
            <a:blip r:embed="rId4" cstate="print"/>
            <a:stretch>
              <a:fillRect/>
            </a:stretch>
          </a:blipFill>
        </p:spPr>
        <p:txBody>
          <a:bodyPr wrap="square" lIns="0" tIns="0" rIns="0" bIns="0" rtlCol="0"/>
          <a:lstStyle/>
          <a:p>
            <a:endParaRPr/>
          </a:p>
        </p:txBody>
      </p:sp>
      <p:sp>
        <p:nvSpPr>
          <p:cNvPr id="12" name="object 12"/>
          <p:cNvSpPr txBox="1">
            <a:spLocks noGrp="1"/>
          </p:cNvSpPr>
          <p:nvPr>
            <p:ph type="sldNum" sz="quarter" idx="7"/>
          </p:nvPr>
        </p:nvSpPr>
        <p:spPr>
          <a:xfrm>
            <a:off x="6900635" y="9753600"/>
            <a:ext cx="516890" cy="130805"/>
          </a:xfrm>
          <a:prstGeom prst="rect">
            <a:avLst/>
          </a:prstGeom>
        </p:spPr>
        <p:txBody>
          <a:bodyPr vert="horz" wrap="square" lIns="0" tIns="7620" rIns="0" bIns="0" rtlCol="0">
            <a:spAutoFit/>
          </a:bodyPr>
          <a:lstStyle/>
          <a:p>
            <a:pPr marL="12700">
              <a:lnSpc>
                <a:spcPct val="100000"/>
              </a:lnSpc>
              <a:spcBef>
                <a:spcPts val="60"/>
              </a:spcBef>
            </a:pPr>
            <a:r>
              <a:rPr spc="-5" dirty="0"/>
              <a:t>Page </a:t>
            </a:r>
            <a:fld id="{81D60167-4931-47E6-BA6A-407CBD079E47}" type="slidenum">
              <a:rPr smtClean="0"/>
              <a:t>1</a:t>
            </a:fld>
            <a:r>
              <a:rPr dirty="0"/>
              <a:t> of</a:t>
            </a:r>
            <a:r>
              <a:rPr spc="-120" dirty="0"/>
              <a:t> </a:t>
            </a:r>
            <a:r>
              <a:rPr lang="en-US" dirty="0"/>
              <a:t> 6</a:t>
            </a:r>
            <a:endParaRPr dirty="0"/>
          </a:p>
        </p:txBody>
      </p:sp>
      <p:sp>
        <p:nvSpPr>
          <p:cNvPr id="10" name="object 10"/>
          <p:cNvSpPr txBox="1"/>
          <p:nvPr/>
        </p:nvSpPr>
        <p:spPr>
          <a:xfrm>
            <a:off x="483325" y="1485137"/>
            <a:ext cx="6934200" cy="3096745"/>
          </a:xfrm>
          <a:prstGeom prst="rect">
            <a:avLst/>
          </a:prstGeom>
        </p:spPr>
        <p:txBody>
          <a:bodyPr vert="horz" wrap="square" lIns="0" tIns="0" rIns="0" bIns="0" rtlCol="0">
            <a:spAutoFit/>
          </a:bodyPr>
          <a:lstStyle/>
          <a:p>
            <a:pPr marL="41275" marR="9525">
              <a:lnSpc>
                <a:spcPct val="120000"/>
              </a:lnSpc>
            </a:pPr>
            <a:r>
              <a:rPr sz="1200" spc="-10" dirty="0">
                <a:solidFill>
                  <a:srgbClr val="424243"/>
                </a:solidFill>
                <a:latin typeface="Cambria"/>
                <a:cs typeface="Cambria"/>
              </a:rPr>
              <a:t>Powhatan </a:t>
            </a:r>
            <a:r>
              <a:rPr sz="1200" spc="-5" dirty="0">
                <a:solidFill>
                  <a:srgbClr val="424243"/>
                </a:solidFill>
                <a:latin typeface="Cambria"/>
                <a:cs typeface="Cambria"/>
              </a:rPr>
              <a:t>County </a:t>
            </a:r>
            <a:r>
              <a:rPr lang="en-US" sz="1200" spc="-5" dirty="0">
                <a:solidFill>
                  <a:srgbClr val="424243"/>
                </a:solidFill>
                <a:latin typeface="Cambria"/>
                <a:cs typeface="Cambria"/>
              </a:rPr>
              <a:t>Public Works Department </a:t>
            </a:r>
            <a:r>
              <a:rPr sz="1200" dirty="0">
                <a:solidFill>
                  <a:srgbClr val="424243"/>
                </a:solidFill>
                <a:latin typeface="Cambria"/>
                <a:cs typeface="Cambria"/>
              </a:rPr>
              <a:t>is </a:t>
            </a:r>
            <a:r>
              <a:rPr sz="1200" spc="-5" dirty="0">
                <a:solidFill>
                  <a:srgbClr val="424243"/>
                </a:solidFill>
                <a:latin typeface="Cambria"/>
                <a:cs typeface="Cambria"/>
              </a:rPr>
              <a:t>pleased to present  </a:t>
            </a:r>
            <a:r>
              <a:rPr lang="en-US" sz="1200" spc="-5" dirty="0">
                <a:solidFill>
                  <a:srgbClr val="424243"/>
                </a:solidFill>
                <a:latin typeface="Cambria"/>
                <a:cs typeface="Cambria"/>
              </a:rPr>
              <a:t>its annual </a:t>
            </a:r>
            <a:r>
              <a:rPr lang="en-US" sz="1200" spc="-10" dirty="0">
                <a:solidFill>
                  <a:srgbClr val="424243"/>
                </a:solidFill>
                <a:latin typeface="Cambria"/>
                <a:cs typeface="Cambria"/>
              </a:rPr>
              <a:t>Consumer Confidence Report</a:t>
            </a:r>
            <a:r>
              <a:rPr sz="1200" spc="-10" dirty="0">
                <a:solidFill>
                  <a:srgbClr val="424243"/>
                </a:solidFill>
                <a:latin typeface="Cambria"/>
                <a:cs typeface="Cambria"/>
              </a:rPr>
              <a:t> </a:t>
            </a:r>
            <a:r>
              <a:rPr sz="1200" dirty="0">
                <a:solidFill>
                  <a:srgbClr val="424243"/>
                </a:solidFill>
                <a:latin typeface="Cambria"/>
                <a:cs typeface="Cambria"/>
              </a:rPr>
              <a:t>as </a:t>
            </a:r>
            <a:r>
              <a:rPr sz="1200" spc="-10" dirty="0">
                <a:solidFill>
                  <a:srgbClr val="424243"/>
                </a:solidFill>
                <a:latin typeface="Cambria"/>
                <a:cs typeface="Cambria"/>
              </a:rPr>
              <a:t>required </a:t>
            </a:r>
            <a:r>
              <a:rPr sz="1200" spc="-5" dirty="0">
                <a:solidFill>
                  <a:srgbClr val="424243"/>
                </a:solidFill>
                <a:latin typeface="Cambria"/>
                <a:cs typeface="Cambria"/>
              </a:rPr>
              <a:t>by the Safe  Drinking </a:t>
            </a:r>
            <a:r>
              <a:rPr sz="1200" spc="-15" dirty="0">
                <a:solidFill>
                  <a:srgbClr val="424243"/>
                </a:solidFill>
                <a:latin typeface="Cambria"/>
                <a:cs typeface="Cambria"/>
              </a:rPr>
              <a:t>Water </a:t>
            </a:r>
            <a:r>
              <a:rPr sz="1200" spc="-10" dirty="0">
                <a:solidFill>
                  <a:srgbClr val="424243"/>
                </a:solidFill>
                <a:latin typeface="Cambria"/>
                <a:cs typeface="Cambria"/>
              </a:rPr>
              <a:t>Act </a:t>
            </a:r>
            <a:r>
              <a:rPr sz="1200" spc="-20" dirty="0">
                <a:solidFill>
                  <a:srgbClr val="424243"/>
                </a:solidFill>
                <a:latin typeface="Cambria"/>
                <a:cs typeface="Cambria"/>
              </a:rPr>
              <a:t>(SDWA). </a:t>
            </a:r>
            <a:r>
              <a:rPr sz="1200" spc="-5" dirty="0">
                <a:solidFill>
                  <a:srgbClr val="424243"/>
                </a:solidFill>
                <a:latin typeface="Cambria"/>
                <a:cs typeface="Cambria"/>
              </a:rPr>
              <a:t>This  report </a:t>
            </a:r>
            <a:r>
              <a:rPr sz="1200" dirty="0">
                <a:solidFill>
                  <a:srgbClr val="424243"/>
                </a:solidFill>
                <a:latin typeface="Cambria"/>
                <a:cs typeface="Cambria"/>
              </a:rPr>
              <a:t>is </a:t>
            </a:r>
            <a:r>
              <a:rPr sz="1200" spc="-5" dirty="0">
                <a:solidFill>
                  <a:srgbClr val="424243"/>
                </a:solidFill>
                <a:latin typeface="Cambria"/>
                <a:cs typeface="Cambria"/>
              </a:rPr>
              <a:t>designed to </a:t>
            </a:r>
            <a:r>
              <a:rPr sz="1200" spc="-10" dirty="0">
                <a:solidFill>
                  <a:srgbClr val="424243"/>
                </a:solidFill>
                <a:latin typeface="Cambria"/>
                <a:cs typeface="Cambria"/>
              </a:rPr>
              <a:t>provide </a:t>
            </a:r>
            <a:r>
              <a:rPr sz="1200" spc="-5" dirty="0">
                <a:solidFill>
                  <a:srgbClr val="424243"/>
                </a:solidFill>
                <a:latin typeface="Cambria"/>
                <a:cs typeface="Cambria"/>
              </a:rPr>
              <a:t>details  about </a:t>
            </a:r>
            <a:r>
              <a:rPr sz="1200" spc="-10" dirty="0">
                <a:solidFill>
                  <a:srgbClr val="424243"/>
                </a:solidFill>
                <a:latin typeface="Cambria"/>
                <a:cs typeface="Cambria"/>
              </a:rPr>
              <a:t>where your water </a:t>
            </a:r>
            <a:r>
              <a:rPr sz="1200" spc="-5" dirty="0">
                <a:solidFill>
                  <a:srgbClr val="424243"/>
                </a:solidFill>
                <a:latin typeface="Cambria"/>
                <a:cs typeface="Cambria"/>
              </a:rPr>
              <a:t>comes </a:t>
            </a:r>
            <a:r>
              <a:rPr sz="1200" spc="-10" dirty="0">
                <a:solidFill>
                  <a:srgbClr val="424243"/>
                </a:solidFill>
                <a:latin typeface="Cambria"/>
                <a:cs typeface="Cambria"/>
              </a:rPr>
              <a:t>from,  what </a:t>
            </a:r>
            <a:r>
              <a:rPr sz="1200" dirty="0">
                <a:solidFill>
                  <a:srgbClr val="424243"/>
                </a:solidFill>
                <a:latin typeface="Cambria"/>
                <a:cs typeface="Cambria"/>
              </a:rPr>
              <a:t>i</a:t>
            </a:r>
            <a:r>
              <a:rPr lang="en-US" sz="1200" dirty="0">
                <a:solidFill>
                  <a:srgbClr val="424243"/>
                </a:solidFill>
                <a:latin typeface="Cambria"/>
                <a:cs typeface="Cambria"/>
              </a:rPr>
              <a:t>t</a:t>
            </a:r>
            <a:r>
              <a:rPr sz="1200" dirty="0">
                <a:solidFill>
                  <a:srgbClr val="424243"/>
                </a:solidFill>
                <a:latin typeface="Cambria"/>
                <a:cs typeface="Cambria"/>
              </a:rPr>
              <a:t> </a:t>
            </a:r>
            <a:r>
              <a:rPr sz="1200" spc="-5" dirty="0">
                <a:solidFill>
                  <a:srgbClr val="424243"/>
                </a:solidFill>
                <a:latin typeface="Cambria"/>
                <a:cs typeface="Cambria"/>
              </a:rPr>
              <a:t>contains, </a:t>
            </a:r>
            <a:r>
              <a:rPr sz="1200" dirty="0">
                <a:solidFill>
                  <a:srgbClr val="424243"/>
                </a:solidFill>
                <a:latin typeface="Cambria"/>
                <a:cs typeface="Cambria"/>
              </a:rPr>
              <a:t>and </a:t>
            </a:r>
            <a:r>
              <a:rPr sz="1200" spc="-5" dirty="0">
                <a:solidFill>
                  <a:srgbClr val="424243"/>
                </a:solidFill>
                <a:latin typeface="Cambria"/>
                <a:cs typeface="Cambria"/>
              </a:rPr>
              <a:t>how </a:t>
            </a:r>
            <a:r>
              <a:rPr sz="1200" dirty="0">
                <a:solidFill>
                  <a:srgbClr val="424243"/>
                </a:solidFill>
                <a:latin typeface="Cambria"/>
                <a:cs typeface="Cambria"/>
              </a:rPr>
              <a:t>it </a:t>
            </a:r>
            <a:r>
              <a:rPr sz="1200" spc="-5" dirty="0">
                <a:solidFill>
                  <a:srgbClr val="424243"/>
                </a:solidFill>
                <a:latin typeface="Cambria"/>
                <a:cs typeface="Cambria"/>
              </a:rPr>
              <a:t>compares  to standards </a:t>
            </a:r>
            <a:r>
              <a:rPr sz="1200" dirty="0">
                <a:solidFill>
                  <a:srgbClr val="424243"/>
                </a:solidFill>
                <a:latin typeface="Cambria"/>
                <a:cs typeface="Cambria"/>
              </a:rPr>
              <a:t>set </a:t>
            </a:r>
            <a:r>
              <a:rPr sz="1200" spc="-5" dirty="0">
                <a:solidFill>
                  <a:srgbClr val="424243"/>
                </a:solidFill>
                <a:latin typeface="Cambria"/>
                <a:cs typeface="Cambria"/>
              </a:rPr>
              <a:t>by the </a:t>
            </a:r>
            <a:r>
              <a:rPr sz="1200" spc="-10" dirty="0">
                <a:solidFill>
                  <a:srgbClr val="424243"/>
                </a:solidFill>
                <a:latin typeface="Cambria"/>
                <a:cs typeface="Cambria"/>
              </a:rPr>
              <a:t>regulatory  </a:t>
            </a:r>
            <a:r>
              <a:rPr sz="1200" spc="-5" dirty="0">
                <a:solidFill>
                  <a:srgbClr val="424243"/>
                </a:solidFill>
                <a:latin typeface="Cambria"/>
                <a:cs typeface="Cambria"/>
              </a:rPr>
              <a:t>agencies. </a:t>
            </a:r>
            <a:r>
              <a:rPr lang="en-US" sz="1200" spc="-5" dirty="0">
                <a:solidFill>
                  <a:srgbClr val="424243"/>
                </a:solidFill>
                <a:latin typeface="Cambria"/>
                <a:cs typeface="Cambria"/>
              </a:rPr>
              <a:t>This report covers all testing completed from January 1 through December 31, 2023.  </a:t>
            </a:r>
            <a:r>
              <a:rPr sz="1200" spc="-40" dirty="0">
                <a:solidFill>
                  <a:srgbClr val="424243"/>
                </a:solidFill>
                <a:latin typeface="Cambria"/>
                <a:cs typeface="Cambria"/>
              </a:rPr>
              <a:t>We </a:t>
            </a:r>
            <a:r>
              <a:rPr sz="1200" spc="-10" dirty="0">
                <a:solidFill>
                  <a:srgbClr val="424243"/>
                </a:solidFill>
                <a:latin typeface="Cambria"/>
                <a:cs typeface="Cambria"/>
              </a:rPr>
              <a:t>are </a:t>
            </a:r>
            <a:r>
              <a:rPr sz="1200" spc="-5" dirty="0">
                <a:solidFill>
                  <a:srgbClr val="424243"/>
                </a:solidFill>
                <a:latin typeface="Cambria"/>
                <a:cs typeface="Cambria"/>
              </a:rPr>
              <a:t>committed to  </a:t>
            </a:r>
            <a:r>
              <a:rPr sz="1200" spc="-10" dirty="0">
                <a:solidFill>
                  <a:srgbClr val="424243"/>
                </a:solidFill>
                <a:latin typeface="Cambria"/>
                <a:cs typeface="Cambria"/>
              </a:rPr>
              <a:t>providing </a:t>
            </a:r>
            <a:r>
              <a:rPr sz="1200" spc="-15" dirty="0">
                <a:solidFill>
                  <a:srgbClr val="424243"/>
                </a:solidFill>
                <a:latin typeface="Cambria"/>
                <a:cs typeface="Cambria"/>
              </a:rPr>
              <a:t>you </a:t>
            </a:r>
            <a:r>
              <a:rPr sz="1200" spc="-5" dirty="0">
                <a:solidFill>
                  <a:srgbClr val="424243"/>
                </a:solidFill>
                <a:latin typeface="Cambria"/>
                <a:cs typeface="Cambria"/>
              </a:rPr>
              <a:t>with information because  informed customers </a:t>
            </a:r>
            <a:r>
              <a:rPr sz="1200" spc="-10" dirty="0">
                <a:solidFill>
                  <a:srgbClr val="424243"/>
                </a:solidFill>
                <a:latin typeface="Cambria"/>
                <a:cs typeface="Cambria"/>
              </a:rPr>
              <a:t>are </a:t>
            </a:r>
            <a:r>
              <a:rPr sz="1200" spc="-5" dirty="0">
                <a:solidFill>
                  <a:srgbClr val="424243"/>
                </a:solidFill>
                <a:latin typeface="Cambria"/>
                <a:cs typeface="Cambria"/>
              </a:rPr>
              <a:t>our </a:t>
            </a:r>
            <a:r>
              <a:rPr sz="1200" dirty="0">
                <a:solidFill>
                  <a:srgbClr val="424243"/>
                </a:solidFill>
                <a:latin typeface="Cambria"/>
                <a:cs typeface="Cambria"/>
              </a:rPr>
              <a:t>best</a:t>
            </a:r>
            <a:r>
              <a:rPr sz="1200" spc="-30" dirty="0">
                <a:solidFill>
                  <a:srgbClr val="424243"/>
                </a:solidFill>
                <a:latin typeface="Cambria"/>
                <a:cs typeface="Cambria"/>
              </a:rPr>
              <a:t> </a:t>
            </a:r>
            <a:r>
              <a:rPr sz="1200" spc="-5" dirty="0">
                <a:solidFill>
                  <a:srgbClr val="424243"/>
                </a:solidFill>
                <a:latin typeface="Cambria"/>
                <a:cs typeface="Cambria"/>
              </a:rPr>
              <a:t>allies.</a:t>
            </a:r>
            <a:endParaRPr sz="1200" dirty="0">
              <a:latin typeface="Cambria"/>
              <a:cs typeface="Cambria"/>
            </a:endParaRPr>
          </a:p>
          <a:p>
            <a:pPr>
              <a:lnSpc>
                <a:spcPct val="100000"/>
              </a:lnSpc>
              <a:spcBef>
                <a:spcPts val="15"/>
              </a:spcBef>
            </a:pPr>
            <a:endParaRPr sz="1450" dirty="0">
              <a:latin typeface="Times New Roman"/>
              <a:cs typeface="Times New Roman"/>
            </a:endParaRPr>
          </a:p>
          <a:p>
            <a:pPr marL="41275" marR="5080">
              <a:lnSpc>
                <a:spcPts val="1970"/>
              </a:lnSpc>
            </a:pPr>
            <a:r>
              <a:rPr sz="2000" spc="-5" dirty="0">
                <a:solidFill>
                  <a:srgbClr val="002060"/>
                </a:solidFill>
                <a:latin typeface="Calibri"/>
                <a:cs typeface="Calibri"/>
              </a:rPr>
              <a:t>Source </a:t>
            </a:r>
            <a:r>
              <a:rPr lang="en-US" sz="2000" spc="-20" dirty="0">
                <a:solidFill>
                  <a:srgbClr val="002060"/>
                </a:solidFill>
                <a:latin typeface="Calibri"/>
                <a:cs typeface="Calibri"/>
              </a:rPr>
              <a:t>W</a:t>
            </a:r>
            <a:r>
              <a:rPr sz="2000" spc="-20" dirty="0">
                <a:solidFill>
                  <a:srgbClr val="002060"/>
                </a:solidFill>
                <a:latin typeface="Calibri"/>
                <a:cs typeface="Calibri"/>
              </a:rPr>
              <a:t>ater </a:t>
            </a:r>
            <a:r>
              <a:rPr lang="en-US" sz="2000" spc="-5" dirty="0">
                <a:solidFill>
                  <a:srgbClr val="002060"/>
                </a:solidFill>
                <a:latin typeface="Calibri"/>
                <a:cs typeface="Calibri"/>
              </a:rPr>
              <a:t>A</a:t>
            </a:r>
            <a:r>
              <a:rPr sz="2000" spc="-5" dirty="0">
                <a:solidFill>
                  <a:srgbClr val="002060"/>
                </a:solidFill>
                <a:latin typeface="Calibri"/>
                <a:cs typeface="Calibri"/>
              </a:rPr>
              <a:t>ssessment </a:t>
            </a:r>
            <a:r>
              <a:rPr lang="en-US" sz="2000" spc="-5" dirty="0">
                <a:solidFill>
                  <a:srgbClr val="002060"/>
                </a:solidFill>
                <a:latin typeface="Calibri"/>
                <a:cs typeface="Calibri"/>
              </a:rPr>
              <a:t>a</a:t>
            </a:r>
            <a:r>
              <a:rPr sz="2000" dirty="0">
                <a:solidFill>
                  <a:srgbClr val="002060"/>
                </a:solidFill>
                <a:latin typeface="Calibri"/>
                <a:cs typeface="Calibri"/>
              </a:rPr>
              <a:t>nd </a:t>
            </a:r>
            <a:r>
              <a:rPr lang="en-US" sz="2000" spc="-10" dirty="0">
                <a:solidFill>
                  <a:srgbClr val="002060"/>
                </a:solidFill>
                <a:latin typeface="Calibri"/>
                <a:cs typeface="Calibri"/>
              </a:rPr>
              <a:t>A</a:t>
            </a:r>
            <a:r>
              <a:rPr sz="2000" spc="-10" dirty="0">
                <a:solidFill>
                  <a:srgbClr val="002060"/>
                </a:solidFill>
                <a:latin typeface="Calibri"/>
                <a:cs typeface="Calibri"/>
              </a:rPr>
              <a:t>vailability</a:t>
            </a:r>
            <a:endParaRPr sz="2000" dirty="0">
              <a:latin typeface="Calibri"/>
              <a:cs typeface="Calibri"/>
            </a:endParaRPr>
          </a:p>
          <a:p>
            <a:pPr marL="12700" marR="35560">
              <a:lnSpc>
                <a:spcPct val="120000"/>
              </a:lnSpc>
              <a:spcBef>
                <a:spcPts val="650"/>
              </a:spcBef>
            </a:pPr>
            <a:r>
              <a:rPr sz="1200" spc="-5" dirty="0">
                <a:latin typeface="Cambria"/>
                <a:cs typeface="Cambria"/>
              </a:rPr>
              <a:t>The </a:t>
            </a:r>
            <a:r>
              <a:rPr sz="1200" spc="-10" dirty="0">
                <a:latin typeface="Cambria"/>
                <a:cs typeface="Cambria"/>
              </a:rPr>
              <a:t>source </a:t>
            </a:r>
            <a:r>
              <a:rPr sz="1200" spc="-5" dirty="0">
                <a:latin typeface="Cambria"/>
                <a:cs typeface="Cambria"/>
              </a:rPr>
              <a:t>of </a:t>
            </a:r>
            <a:r>
              <a:rPr sz="1200" spc="-10" dirty="0">
                <a:latin typeface="Cambria"/>
                <a:cs typeface="Cambria"/>
              </a:rPr>
              <a:t>water for </a:t>
            </a:r>
            <a:r>
              <a:rPr sz="1200" spc="-5" dirty="0">
                <a:latin typeface="Cambria"/>
                <a:cs typeface="Cambria"/>
              </a:rPr>
              <a:t>the </a:t>
            </a:r>
            <a:r>
              <a:rPr sz="1200" spc="-10" dirty="0">
                <a:latin typeface="Cambria"/>
                <a:cs typeface="Cambria"/>
              </a:rPr>
              <a:t>Powhatan  </a:t>
            </a:r>
            <a:r>
              <a:rPr sz="1200" spc="-5" dirty="0">
                <a:latin typeface="Cambria"/>
                <a:cs typeface="Cambria"/>
              </a:rPr>
              <a:t>County </a:t>
            </a:r>
            <a:r>
              <a:rPr sz="1200" spc="-10" dirty="0">
                <a:latin typeface="Cambria"/>
                <a:cs typeface="Cambria"/>
              </a:rPr>
              <a:t>water system </a:t>
            </a:r>
            <a:r>
              <a:rPr sz="1200" spc="-5" dirty="0">
                <a:latin typeface="Cambria"/>
                <a:cs typeface="Cambria"/>
              </a:rPr>
              <a:t>(Flat </a:t>
            </a:r>
            <a:r>
              <a:rPr sz="1200" spc="-10" dirty="0">
                <a:latin typeface="Cambria"/>
                <a:cs typeface="Cambria"/>
              </a:rPr>
              <a:t>Rock</a:t>
            </a:r>
            <a:r>
              <a:rPr sz="1200" spc="-20" dirty="0">
                <a:latin typeface="Cambria"/>
                <a:cs typeface="Cambria"/>
              </a:rPr>
              <a:t> </a:t>
            </a:r>
            <a:r>
              <a:rPr sz="1200" spc="-10" dirty="0">
                <a:latin typeface="Cambria"/>
                <a:cs typeface="Cambria"/>
              </a:rPr>
              <a:t>system)</a:t>
            </a:r>
            <a:r>
              <a:rPr lang="en-US" sz="1200" spc="-10" dirty="0">
                <a:latin typeface="Cambria"/>
                <a:cs typeface="Cambria"/>
              </a:rPr>
              <a:t> </a:t>
            </a:r>
            <a:r>
              <a:rPr lang="en-US" sz="1200" dirty="0">
                <a:latin typeface="Cambria"/>
                <a:cs typeface="Cambria"/>
              </a:rPr>
              <a:t>is </a:t>
            </a:r>
            <a:r>
              <a:rPr lang="en-US" sz="1200" spc="-5" dirty="0">
                <a:latin typeface="Cambria"/>
                <a:cs typeface="Cambria"/>
              </a:rPr>
              <a:t>the James </a:t>
            </a:r>
            <a:r>
              <a:rPr lang="en-US" sz="1200" spc="-35" dirty="0">
                <a:latin typeface="Cambria"/>
                <a:cs typeface="Cambria"/>
              </a:rPr>
              <a:t>River. </a:t>
            </a:r>
            <a:r>
              <a:rPr lang="en-US" sz="1200" spc="-15" dirty="0">
                <a:latin typeface="Cambria"/>
                <a:cs typeface="Cambria"/>
              </a:rPr>
              <a:t>Water </a:t>
            </a:r>
            <a:r>
              <a:rPr lang="en-US" sz="1200" dirty="0">
                <a:latin typeface="Cambria"/>
                <a:cs typeface="Cambria"/>
              </a:rPr>
              <a:t>is </a:t>
            </a:r>
            <a:r>
              <a:rPr lang="en-US" sz="1200" spc="-15" dirty="0">
                <a:latin typeface="Cambria"/>
                <a:cs typeface="Cambria"/>
              </a:rPr>
              <a:t>drawn </a:t>
            </a:r>
            <a:r>
              <a:rPr lang="en-US" sz="1200" spc="-5" dirty="0">
                <a:latin typeface="Cambria"/>
                <a:cs typeface="Cambria"/>
              </a:rPr>
              <a:t>out  of the </a:t>
            </a:r>
            <a:r>
              <a:rPr lang="en-US" sz="1200" spc="-15" dirty="0">
                <a:latin typeface="Cambria"/>
                <a:cs typeface="Cambria"/>
              </a:rPr>
              <a:t>river </a:t>
            </a:r>
            <a:r>
              <a:rPr lang="en-US" sz="1200" spc="-5" dirty="0">
                <a:latin typeface="Cambria"/>
                <a:cs typeface="Cambria"/>
              </a:rPr>
              <a:t>by the City of Richmond’s  Department of Public </a:t>
            </a:r>
            <a:r>
              <a:rPr lang="en-US" sz="1200" spc="-20" dirty="0">
                <a:latin typeface="Cambria"/>
                <a:cs typeface="Cambria"/>
              </a:rPr>
              <a:t>Works, </a:t>
            </a:r>
            <a:r>
              <a:rPr lang="en-US" sz="1200" spc="-10" dirty="0">
                <a:latin typeface="Cambria"/>
                <a:cs typeface="Cambria"/>
              </a:rPr>
              <a:t>from  </a:t>
            </a:r>
            <a:r>
              <a:rPr lang="en-US" sz="1200" spc="-5" dirty="0">
                <a:latin typeface="Cambria"/>
                <a:cs typeface="Cambria"/>
              </a:rPr>
              <a:t>there, </a:t>
            </a:r>
            <a:r>
              <a:rPr lang="en-US" sz="1200" dirty="0">
                <a:latin typeface="Cambria"/>
                <a:cs typeface="Cambria"/>
              </a:rPr>
              <a:t>it is </a:t>
            </a:r>
            <a:r>
              <a:rPr lang="en-US" sz="1200" spc="-5" dirty="0">
                <a:latin typeface="Cambria"/>
                <a:cs typeface="Cambria"/>
              </a:rPr>
              <a:t>treated </a:t>
            </a:r>
            <a:r>
              <a:rPr lang="en-US" sz="1200" dirty="0">
                <a:latin typeface="Cambria"/>
                <a:cs typeface="Cambria"/>
              </a:rPr>
              <a:t>and </a:t>
            </a:r>
            <a:r>
              <a:rPr lang="en-US" sz="1200" spc="-5" dirty="0">
                <a:latin typeface="Cambria"/>
                <a:cs typeface="Cambria"/>
              </a:rPr>
              <a:t>sold to  Chesterfield County </a:t>
            </a:r>
            <a:r>
              <a:rPr lang="en-US" sz="1200" spc="-10" dirty="0">
                <a:latin typeface="Cambria"/>
                <a:cs typeface="Cambria"/>
              </a:rPr>
              <a:t>who </a:t>
            </a:r>
            <a:r>
              <a:rPr lang="en-US" sz="1200" spc="-5" dirty="0">
                <a:latin typeface="Cambria"/>
                <a:cs typeface="Cambria"/>
              </a:rPr>
              <a:t>sells the </a:t>
            </a:r>
            <a:r>
              <a:rPr lang="en-US" sz="1200" spc="-10" dirty="0">
                <a:latin typeface="Cambria"/>
                <a:cs typeface="Cambria"/>
              </a:rPr>
              <a:t>water  </a:t>
            </a:r>
            <a:r>
              <a:rPr lang="en-US" sz="1200" spc="-5" dirty="0">
                <a:latin typeface="Cambria"/>
                <a:cs typeface="Cambria"/>
              </a:rPr>
              <a:t>to </a:t>
            </a:r>
            <a:r>
              <a:rPr lang="en-US" sz="1200" spc="-10" dirty="0">
                <a:latin typeface="Cambria"/>
                <a:cs typeface="Cambria"/>
              </a:rPr>
              <a:t>Powhatan </a:t>
            </a:r>
            <a:r>
              <a:rPr lang="en-US" sz="1200" spc="-20" dirty="0">
                <a:latin typeface="Cambria"/>
                <a:cs typeface="Cambria"/>
              </a:rPr>
              <a:t>County.  </a:t>
            </a:r>
            <a:r>
              <a:rPr lang="en-US" sz="1200" spc="-10" dirty="0">
                <a:latin typeface="Cambria"/>
                <a:cs typeface="Cambria"/>
              </a:rPr>
              <a:t>Powhatan </a:t>
            </a:r>
            <a:r>
              <a:rPr lang="en-US" sz="1200" spc="-5" dirty="0">
                <a:latin typeface="Cambria"/>
                <a:cs typeface="Cambria"/>
              </a:rPr>
              <a:t>has </a:t>
            </a:r>
            <a:r>
              <a:rPr lang="en-US" sz="1200" dirty="0">
                <a:latin typeface="Cambria"/>
                <a:cs typeface="Cambria"/>
              </a:rPr>
              <a:t>a  </a:t>
            </a:r>
            <a:r>
              <a:rPr lang="en-US" sz="1200" spc="-10" dirty="0">
                <a:latin typeface="Cambria"/>
                <a:cs typeface="Cambria"/>
              </a:rPr>
              <a:t>contract </a:t>
            </a:r>
            <a:r>
              <a:rPr lang="en-US" sz="1200" spc="-5" dirty="0">
                <a:latin typeface="Cambria"/>
                <a:cs typeface="Cambria"/>
              </a:rPr>
              <a:t>with Chesterfield County to  purchase up to </a:t>
            </a:r>
            <a:r>
              <a:rPr lang="en-US" sz="1200" dirty="0">
                <a:latin typeface="Cambria"/>
                <a:cs typeface="Cambria"/>
              </a:rPr>
              <a:t>0.572 </a:t>
            </a:r>
            <a:r>
              <a:rPr lang="en-US" sz="1200" spc="-5" dirty="0">
                <a:latin typeface="Cambria"/>
                <a:cs typeface="Cambria"/>
              </a:rPr>
              <a:t>million gallons </a:t>
            </a:r>
            <a:r>
              <a:rPr lang="en-US" sz="1200" dirty="0">
                <a:latin typeface="Cambria"/>
                <a:cs typeface="Cambria"/>
              </a:rPr>
              <a:t>per  </a:t>
            </a:r>
            <a:r>
              <a:rPr lang="en-US" sz="1200" spc="-15" dirty="0">
                <a:latin typeface="Cambria"/>
                <a:cs typeface="Cambria"/>
              </a:rPr>
              <a:t>day </a:t>
            </a:r>
            <a:r>
              <a:rPr lang="en-US" sz="1200" spc="-5" dirty="0">
                <a:latin typeface="Cambria"/>
                <a:cs typeface="Cambria"/>
              </a:rPr>
              <a:t>(MGD). In 2024, </a:t>
            </a:r>
            <a:r>
              <a:rPr lang="en-US" sz="1200" spc="-10" dirty="0">
                <a:latin typeface="Cambria"/>
                <a:cs typeface="Cambria"/>
              </a:rPr>
              <a:t>Powhatan </a:t>
            </a:r>
            <a:r>
              <a:rPr lang="en-US" sz="1200" spc="-5" dirty="0">
                <a:latin typeface="Cambria"/>
                <a:cs typeface="Cambria"/>
              </a:rPr>
              <a:t>County’s  </a:t>
            </a:r>
            <a:r>
              <a:rPr lang="en-US" sz="1200" spc="-15" dirty="0">
                <a:latin typeface="Cambria"/>
                <a:cs typeface="Cambria"/>
              </a:rPr>
              <a:t>average </a:t>
            </a:r>
            <a:r>
              <a:rPr lang="en-US" sz="1200" spc="-10" dirty="0">
                <a:latin typeface="Cambria"/>
                <a:cs typeface="Cambria"/>
              </a:rPr>
              <a:t>daily </a:t>
            </a:r>
            <a:r>
              <a:rPr lang="en-US" sz="1200" spc="-5" dirty="0">
                <a:latin typeface="Cambria"/>
                <a:cs typeface="Cambria"/>
              </a:rPr>
              <a:t>usage </a:t>
            </a:r>
            <a:r>
              <a:rPr lang="en-US" sz="1200" spc="-10" dirty="0">
                <a:latin typeface="Cambria"/>
                <a:cs typeface="Cambria"/>
              </a:rPr>
              <a:t>was </a:t>
            </a:r>
            <a:r>
              <a:rPr lang="en-US" sz="1200" spc="-5" dirty="0">
                <a:latin typeface="Cambria"/>
                <a:cs typeface="Cambria"/>
              </a:rPr>
              <a:t>0.163</a:t>
            </a:r>
            <a:r>
              <a:rPr lang="en-US" sz="1200" dirty="0">
                <a:latin typeface="Cambria"/>
                <a:cs typeface="Cambria"/>
              </a:rPr>
              <a:t> </a:t>
            </a:r>
            <a:r>
              <a:rPr lang="en-US" sz="1200" spc="-10" dirty="0">
                <a:latin typeface="Cambria"/>
                <a:cs typeface="Cambria"/>
              </a:rPr>
              <a:t>MGD.</a:t>
            </a:r>
            <a:endParaRPr lang="en-US" sz="1200" dirty="0">
              <a:latin typeface="Cambria"/>
              <a:cs typeface="Cambria"/>
            </a:endParaRPr>
          </a:p>
          <a:p>
            <a:pPr marL="12700" marR="35560">
              <a:lnSpc>
                <a:spcPct val="120000"/>
              </a:lnSpc>
              <a:spcBef>
                <a:spcPts val="650"/>
              </a:spcBef>
            </a:pPr>
            <a:endParaRPr sz="1200" dirty="0">
              <a:latin typeface="Cambria"/>
              <a:cs typeface="Cambria"/>
            </a:endParaRPr>
          </a:p>
        </p:txBody>
      </p:sp>
      <p:sp>
        <p:nvSpPr>
          <p:cNvPr id="14" name="object 10"/>
          <p:cNvSpPr txBox="1"/>
          <p:nvPr/>
        </p:nvSpPr>
        <p:spPr>
          <a:xfrm>
            <a:off x="3276600" y="8060369"/>
            <a:ext cx="2903855" cy="923330"/>
          </a:xfrm>
          <a:prstGeom prst="rect">
            <a:avLst/>
          </a:prstGeom>
          <a:ln>
            <a:noFill/>
          </a:ln>
        </p:spPr>
        <p:txBody>
          <a:bodyPr vert="horz" wrap="square" lIns="0" tIns="0" rIns="0" bIns="0" rtlCol="0">
            <a:spAutoFit/>
          </a:bodyPr>
          <a:lstStyle/>
          <a:p>
            <a:pPr marL="12700" marR="5080">
              <a:lnSpc>
                <a:spcPct val="100000"/>
              </a:lnSpc>
            </a:pPr>
            <a:r>
              <a:rPr sz="1200" spc="-20" dirty="0">
                <a:latin typeface="Cambria"/>
                <a:cs typeface="Cambria"/>
              </a:rPr>
              <a:t>For </a:t>
            </a:r>
            <a:r>
              <a:rPr sz="1200" spc="-5" dirty="0">
                <a:latin typeface="Cambria"/>
                <a:cs typeface="Cambria"/>
              </a:rPr>
              <a:t>information or questions please contact;  </a:t>
            </a:r>
            <a:r>
              <a:rPr lang="en-US" sz="1200" spc="-5" dirty="0">
                <a:latin typeface="Cambria"/>
                <a:cs typeface="Cambria"/>
              </a:rPr>
              <a:t>Tim Glidewell</a:t>
            </a:r>
            <a:endParaRPr sz="1200" dirty="0">
              <a:latin typeface="Cambria"/>
              <a:cs typeface="Cambria"/>
            </a:endParaRPr>
          </a:p>
          <a:p>
            <a:pPr marL="12700" marR="1077595">
              <a:lnSpc>
                <a:spcPct val="100000"/>
              </a:lnSpc>
            </a:pPr>
            <a:r>
              <a:rPr lang="en-US" sz="1200" spc="-5" dirty="0">
                <a:latin typeface="Cambria"/>
                <a:cs typeface="Cambria"/>
              </a:rPr>
              <a:t>2322</a:t>
            </a:r>
            <a:r>
              <a:rPr sz="1200" spc="-5" dirty="0">
                <a:latin typeface="Cambria"/>
                <a:cs typeface="Cambria"/>
              </a:rPr>
              <a:t> </a:t>
            </a:r>
            <a:r>
              <a:rPr lang="en-US" sz="1200" spc="-5" dirty="0">
                <a:latin typeface="Cambria"/>
                <a:cs typeface="Cambria"/>
              </a:rPr>
              <a:t>Skaggs</a:t>
            </a:r>
            <a:r>
              <a:rPr sz="1200" spc="-5" dirty="0">
                <a:latin typeface="Cambria"/>
                <a:cs typeface="Cambria"/>
              </a:rPr>
              <a:t> </a:t>
            </a:r>
            <a:r>
              <a:rPr sz="1200" spc="-10" dirty="0">
                <a:latin typeface="Cambria"/>
                <a:cs typeface="Cambria"/>
              </a:rPr>
              <a:t>Road  Powhatan, </a:t>
            </a:r>
            <a:r>
              <a:rPr sz="1200" spc="-55" dirty="0">
                <a:latin typeface="Cambria"/>
                <a:cs typeface="Cambria"/>
              </a:rPr>
              <a:t>VA</a:t>
            </a:r>
            <a:r>
              <a:rPr sz="1200" spc="-50" dirty="0">
                <a:latin typeface="Cambria"/>
                <a:cs typeface="Cambria"/>
              </a:rPr>
              <a:t> </a:t>
            </a:r>
            <a:r>
              <a:rPr sz="1200" spc="-5" dirty="0">
                <a:latin typeface="Cambria"/>
                <a:cs typeface="Cambria"/>
              </a:rPr>
              <a:t>23139</a:t>
            </a:r>
            <a:endParaRPr sz="1200" dirty="0">
              <a:latin typeface="Cambria"/>
              <a:cs typeface="Cambria"/>
            </a:endParaRPr>
          </a:p>
          <a:p>
            <a:pPr marL="12700">
              <a:lnSpc>
                <a:spcPct val="100000"/>
              </a:lnSpc>
            </a:pPr>
            <a:r>
              <a:rPr sz="1200" spc="-5" dirty="0">
                <a:latin typeface="Cambria"/>
                <a:cs typeface="Cambria"/>
              </a:rPr>
              <a:t>(804)</a:t>
            </a:r>
            <a:r>
              <a:rPr sz="1200" spc="-75" dirty="0">
                <a:latin typeface="Cambria"/>
                <a:cs typeface="Cambria"/>
              </a:rPr>
              <a:t> </a:t>
            </a:r>
            <a:r>
              <a:rPr sz="1200" spc="-5" dirty="0">
                <a:latin typeface="Cambria"/>
                <a:cs typeface="Cambria"/>
              </a:rPr>
              <a:t>598-5764</a:t>
            </a:r>
            <a:endParaRPr sz="1200" dirty="0">
              <a:latin typeface="Cambria"/>
              <a:cs typeface="Cambri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object 16"/>
          <p:cNvSpPr txBox="1"/>
          <p:nvPr/>
        </p:nvSpPr>
        <p:spPr>
          <a:xfrm>
            <a:off x="561371" y="5907067"/>
            <a:ext cx="3028315" cy="3970020"/>
          </a:xfrm>
          <a:prstGeom prst="rect">
            <a:avLst/>
          </a:prstGeom>
          <a:ln w="9144">
            <a:solidFill>
              <a:srgbClr val="0070C0"/>
            </a:solidFill>
          </a:ln>
        </p:spPr>
        <p:txBody>
          <a:bodyPr vert="horz" wrap="square" lIns="0" tIns="35560" rIns="0" bIns="0" rtlCol="0">
            <a:spAutoFit/>
          </a:bodyPr>
          <a:lstStyle/>
          <a:p>
            <a:pPr marL="85725" marR="113664">
              <a:lnSpc>
                <a:spcPct val="100000"/>
              </a:lnSpc>
              <a:spcBef>
                <a:spcPts val="280"/>
              </a:spcBef>
            </a:pPr>
            <a:r>
              <a:rPr sz="1200" spc="-5" dirty="0">
                <a:latin typeface="Cambria"/>
                <a:cs typeface="Cambria"/>
              </a:rPr>
              <a:t>Sources of drinking </a:t>
            </a:r>
            <a:r>
              <a:rPr sz="1200" spc="-10" dirty="0">
                <a:latin typeface="Cambria"/>
                <a:cs typeface="Cambria"/>
              </a:rPr>
              <a:t>water </a:t>
            </a:r>
            <a:r>
              <a:rPr sz="1200" spc="-5" dirty="0">
                <a:latin typeface="Cambria"/>
                <a:cs typeface="Cambria"/>
              </a:rPr>
              <a:t>(both </a:t>
            </a:r>
            <a:r>
              <a:rPr sz="1200" dirty="0">
                <a:latin typeface="Cambria"/>
                <a:cs typeface="Cambria"/>
              </a:rPr>
              <a:t>tap </a:t>
            </a:r>
            <a:r>
              <a:rPr sz="1200" spc="-10" dirty="0">
                <a:latin typeface="Cambria"/>
                <a:cs typeface="Cambria"/>
              </a:rPr>
              <a:t>water  </a:t>
            </a:r>
            <a:r>
              <a:rPr sz="1200" dirty="0">
                <a:latin typeface="Cambria"/>
                <a:cs typeface="Cambria"/>
              </a:rPr>
              <a:t>and </a:t>
            </a:r>
            <a:r>
              <a:rPr sz="1200" spc="-5" dirty="0">
                <a:latin typeface="Cambria"/>
                <a:cs typeface="Cambria"/>
              </a:rPr>
              <a:t>bottled </a:t>
            </a:r>
            <a:r>
              <a:rPr sz="1200" spc="-10" dirty="0">
                <a:latin typeface="Cambria"/>
                <a:cs typeface="Cambria"/>
              </a:rPr>
              <a:t>water) </a:t>
            </a:r>
            <a:r>
              <a:rPr sz="1200" spc="-5" dirty="0">
                <a:latin typeface="Cambria"/>
                <a:cs typeface="Cambria"/>
              </a:rPr>
              <a:t>include </a:t>
            </a:r>
            <a:r>
              <a:rPr sz="1200" spc="-10" dirty="0">
                <a:latin typeface="Cambria"/>
                <a:cs typeface="Cambria"/>
              </a:rPr>
              <a:t>rivers, lakes,  </a:t>
            </a:r>
            <a:r>
              <a:rPr sz="1200" spc="-5" dirty="0">
                <a:latin typeface="Cambria"/>
                <a:cs typeface="Cambria"/>
              </a:rPr>
              <a:t>streams, ponds, </a:t>
            </a:r>
            <a:r>
              <a:rPr sz="1200" spc="-10" dirty="0">
                <a:latin typeface="Cambria"/>
                <a:cs typeface="Cambria"/>
              </a:rPr>
              <a:t>reservoirs, </a:t>
            </a:r>
            <a:r>
              <a:rPr sz="1200" spc="-5" dirty="0">
                <a:latin typeface="Cambria"/>
                <a:cs typeface="Cambria"/>
              </a:rPr>
              <a:t>springs, </a:t>
            </a:r>
            <a:r>
              <a:rPr sz="1200" dirty="0">
                <a:latin typeface="Cambria"/>
                <a:cs typeface="Cambria"/>
              </a:rPr>
              <a:t>and  </a:t>
            </a:r>
            <a:r>
              <a:rPr sz="1200" spc="-5" dirty="0">
                <a:latin typeface="Cambria"/>
                <a:cs typeface="Cambria"/>
              </a:rPr>
              <a:t>wells. As </a:t>
            </a:r>
            <a:r>
              <a:rPr sz="1200" spc="-10" dirty="0">
                <a:latin typeface="Cambria"/>
                <a:cs typeface="Cambria"/>
              </a:rPr>
              <a:t>water </a:t>
            </a:r>
            <a:r>
              <a:rPr sz="1200" spc="-15" dirty="0">
                <a:latin typeface="Cambria"/>
                <a:cs typeface="Cambria"/>
              </a:rPr>
              <a:t>travels over </a:t>
            </a:r>
            <a:r>
              <a:rPr sz="1200" spc="-5" dirty="0">
                <a:latin typeface="Cambria"/>
                <a:cs typeface="Cambria"/>
              </a:rPr>
              <a:t>the surface of  the land or </a:t>
            </a:r>
            <a:r>
              <a:rPr sz="1200" spc="-10" dirty="0">
                <a:latin typeface="Cambria"/>
                <a:cs typeface="Cambria"/>
              </a:rPr>
              <a:t>through </a:t>
            </a:r>
            <a:r>
              <a:rPr sz="1200" spc="-5" dirty="0">
                <a:latin typeface="Cambria"/>
                <a:cs typeface="Cambria"/>
              </a:rPr>
              <a:t>the </a:t>
            </a:r>
            <a:r>
              <a:rPr sz="1200" spc="-10" dirty="0">
                <a:latin typeface="Cambria"/>
                <a:cs typeface="Cambria"/>
              </a:rPr>
              <a:t>ground, </a:t>
            </a:r>
            <a:r>
              <a:rPr sz="1200" dirty="0">
                <a:latin typeface="Cambria"/>
                <a:cs typeface="Cambria"/>
              </a:rPr>
              <a:t>it </a:t>
            </a:r>
            <a:r>
              <a:rPr sz="1200" spc="-10" dirty="0">
                <a:latin typeface="Cambria"/>
                <a:cs typeface="Cambria"/>
              </a:rPr>
              <a:t>dissolves  naturally </a:t>
            </a:r>
            <a:r>
              <a:rPr sz="1200" spc="-5" dirty="0">
                <a:latin typeface="Cambria"/>
                <a:cs typeface="Cambria"/>
              </a:rPr>
              <a:t>occurring minerals (such </a:t>
            </a:r>
            <a:r>
              <a:rPr sz="1200" dirty="0">
                <a:latin typeface="Cambria"/>
                <a:cs typeface="Cambria"/>
              </a:rPr>
              <a:t>as </a:t>
            </a:r>
            <a:r>
              <a:rPr sz="1200" spc="-5" dirty="0">
                <a:latin typeface="Cambria"/>
                <a:cs typeface="Cambria"/>
              </a:rPr>
              <a:t>iron),  </a:t>
            </a:r>
            <a:r>
              <a:rPr sz="1200" dirty="0">
                <a:latin typeface="Cambria"/>
                <a:cs typeface="Cambria"/>
              </a:rPr>
              <a:t>and in </a:t>
            </a:r>
            <a:r>
              <a:rPr sz="1200" spc="-5" dirty="0">
                <a:latin typeface="Cambria"/>
                <a:cs typeface="Cambria"/>
              </a:rPr>
              <a:t>some cases can </a:t>
            </a:r>
            <a:r>
              <a:rPr sz="1200" spc="-10" dirty="0">
                <a:latin typeface="Cambria"/>
                <a:cs typeface="Cambria"/>
              </a:rPr>
              <a:t>dissolve radioactive  </a:t>
            </a:r>
            <a:r>
              <a:rPr sz="1200" spc="-5" dirty="0">
                <a:latin typeface="Cambria"/>
                <a:cs typeface="Cambria"/>
              </a:rPr>
              <a:t>material. </a:t>
            </a:r>
            <a:r>
              <a:rPr sz="1200" spc="-15" dirty="0">
                <a:latin typeface="Cambria"/>
                <a:cs typeface="Cambria"/>
              </a:rPr>
              <a:t>Water </a:t>
            </a:r>
            <a:r>
              <a:rPr sz="1200" spc="-5" dirty="0">
                <a:latin typeface="Cambria"/>
                <a:cs typeface="Cambria"/>
              </a:rPr>
              <a:t>can also pick up  contaminants </a:t>
            </a:r>
            <a:r>
              <a:rPr sz="1200" spc="-10" dirty="0">
                <a:latin typeface="Cambria"/>
                <a:cs typeface="Cambria"/>
              </a:rPr>
              <a:t>from </a:t>
            </a:r>
            <a:r>
              <a:rPr sz="1200" spc="-5" dirty="0">
                <a:latin typeface="Cambria"/>
                <a:cs typeface="Cambria"/>
              </a:rPr>
              <a:t>the presence of animals  or human</a:t>
            </a:r>
            <a:r>
              <a:rPr sz="1200" spc="-35" dirty="0">
                <a:latin typeface="Cambria"/>
                <a:cs typeface="Cambria"/>
              </a:rPr>
              <a:t> </a:t>
            </a:r>
            <a:r>
              <a:rPr sz="1200" spc="-20" dirty="0">
                <a:latin typeface="Cambria"/>
                <a:cs typeface="Cambria"/>
              </a:rPr>
              <a:t>activity.</a:t>
            </a:r>
            <a:endParaRPr sz="1200" dirty="0">
              <a:latin typeface="Cambria"/>
              <a:cs typeface="Cambria"/>
            </a:endParaRPr>
          </a:p>
          <a:p>
            <a:pPr>
              <a:lnSpc>
                <a:spcPct val="100000"/>
              </a:lnSpc>
            </a:pPr>
            <a:endParaRPr sz="1250" dirty="0">
              <a:latin typeface="Times New Roman"/>
              <a:cs typeface="Times New Roman"/>
            </a:endParaRPr>
          </a:p>
          <a:p>
            <a:pPr marL="85725" marR="128270">
              <a:lnSpc>
                <a:spcPct val="100000"/>
              </a:lnSpc>
            </a:pPr>
            <a:r>
              <a:rPr sz="1200" spc="-10" dirty="0">
                <a:latin typeface="Cambria"/>
                <a:cs typeface="Cambria"/>
              </a:rPr>
              <a:t>Types </a:t>
            </a:r>
            <a:r>
              <a:rPr sz="1200" spc="-5" dirty="0">
                <a:latin typeface="Cambria"/>
                <a:cs typeface="Cambria"/>
              </a:rPr>
              <a:t>of contaminants that </a:t>
            </a:r>
            <a:r>
              <a:rPr sz="1200" spc="-10" dirty="0">
                <a:latin typeface="Cambria"/>
                <a:cs typeface="Cambria"/>
              </a:rPr>
              <a:t>may </a:t>
            </a:r>
            <a:r>
              <a:rPr sz="1200" dirty="0">
                <a:latin typeface="Cambria"/>
                <a:cs typeface="Cambria"/>
              </a:rPr>
              <a:t>be </a:t>
            </a:r>
            <a:r>
              <a:rPr sz="1200" spc="-5" dirty="0">
                <a:latin typeface="Cambria"/>
                <a:cs typeface="Cambria"/>
              </a:rPr>
              <a:t>present  </a:t>
            </a:r>
            <a:r>
              <a:rPr sz="1200" dirty="0">
                <a:latin typeface="Cambria"/>
                <a:cs typeface="Cambria"/>
              </a:rPr>
              <a:t>in </a:t>
            </a:r>
            <a:r>
              <a:rPr sz="1200" spc="-5" dirty="0">
                <a:latin typeface="Cambria"/>
                <a:cs typeface="Cambria"/>
              </a:rPr>
              <a:t>drinking </a:t>
            </a:r>
            <a:r>
              <a:rPr sz="1200" spc="-10" dirty="0">
                <a:latin typeface="Cambria"/>
                <a:cs typeface="Cambria"/>
              </a:rPr>
              <a:t>water </a:t>
            </a:r>
            <a:r>
              <a:rPr sz="1200" spc="-5" dirty="0">
                <a:latin typeface="Cambria"/>
                <a:cs typeface="Cambria"/>
              </a:rPr>
              <a:t>sources</a:t>
            </a:r>
            <a:r>
              <a:rPr sz="1200" spc="-50" dirty="0">
                <a:latin typeface="Cambria"/>
                <a:cs typeface="Cambria"/>
              </a:rPr>
              <a:t> </a:t>
            </a:r>
            <a:r>
              <a:rPr sz="1200" spc="-5" dirty="0">
                <a:latin typeface="Cambria"/>
                <a:cs typeface="Cambria"/>
              </a:rPr>
              <a:t>include;</a:t>
            </a:r>
            <a:endParaRPr sz="1200" dirty="0">
              <a:latin typeface="Cambria"/>
              <a:cs typeface="Cambria"/>
            </a:endParaRPr>
          </a:p>
          <a:p>
            <a:pPr marL="372745" marR="346710" indent="-287020">
              <a:lnSpc>
                <a:spcPct val="100000"/>
              </a:lnSpc>
              <a:buFont typeface="Arial"/>
              <a:buChar char="•"/>
              <a:tabLst>
                <a:tab pos="372110" algn="l"/>
                <a:tab pos="373380" algn="l"/>
              </a:tabLst>
            </a:pPr>
            <a:r>
              <a:rPr sz="1200" spc="-5" dirty="0">
                <a:latin typeface="Cambria"/>
                <a:cs typeface="Cambria"/>
              </a:rPr>
              <a:t>Microbial Contaminants, such </a:t>
            </a:r>
            <a:r>
              <a:rPr sz="1200" dirty="0">
                <a:latin typeface="Cambria"/>
                <a:cs typeface="Cambria"/>
              </a:rPr>
              <a:t>as  </a:t>
            </a:r>
            <a:r>
              <a:rPr sz="1200" spc="-5" dirty="0">
                <a:latin typeface="Cambria"/>
                <a:cs typeface="Cambria"/>
              </a:rPr>
              <a:t>viruses </a:t>
            </a:r>
            <a:r>
              <a:rPr sz="1200" dirty="0">
                <a:latin typeface="Cambria"/>
                <a:cs typeface="Cambria"/>
              </a:rPr>
              <a:t>and </a:t>
            </a:r>
            <a:r>
              <a:rPr sz="1200" spc="-5" dirty="0">
                <a:latin typeface="Cambria"/>
                <a:cs typeface="Cambria"/>
              </a:rPr>
              <a:t>bacteria </a:t>
            </a:r>
            <a:r>
              <a:rPr sz="1200" spc="-10" dirty="0">
                <a:latin typeface="Cambria"/>
                <a:cs typeface="Cambria"/>
              </a:rPr>
              <a:t>from sewage  </a:t>
            </a:r>
            <a:r>
              <a:rPr sz="1200" spc="-5" dirty="0">
                <a:latin typeface="Cambria"/>
                <a:cs typeface="Cambria"/>
              </a:rPr>
              <a:t>treatment plants, </a:t>
            </a:r>
            <a:r>
              <a:rPr sz="1200" dirty="0">
                <a:latin typeface="Cambria"/>
                <a:cs typeface="Cambria"/>
              </a:rPr>
              <a:t>septic </a:t>
            </a:r>
            <a:r>
              <a:rPr sz="1200" spc="-10" dirty="0">
                <a:latin typeface="Cambria"/>
                <a:cs typeface="Cambria"/>
              </a:rPr>
              <a:t>systems,  </a:t>
            </a:r>
            <a:r>
              <a:rPr sz="1200" spc="-5" dirty="0">
                <a:latin typeface="Cambria"/>
                <a:cs typeface="Cambria"/>
              </a:rPr>
              <a:t>agricultural operations </a:t>
            </a:r>
            <a:r>
              <a:rPr sz="1200" dirty="0">
                <a:latin typeface="Cambria"/>
                <a:cs typeface="Cambria"/>
              </a:rPr>
              <a:t>and</a:t>
            </a:r>
            <a:r>
              <a:rPr sz="1200" spc="-50" dirty="0">
                <a:latin typeface="Cambria"/>
                <a:cs typeface="Cambria"/>
              </a:rPr>
              <a:t> </a:t>
            </a:r>
            <a:r>
              <a:rPr sz="1200" spc="-10" dirty="0">
                <a:latin typeface="Cambria"/>
                <a:cs typeface="Cambria"/>
              </a:rPr>
              <a:t>wildlife</a:t>
            </a:r>
            <a:endParaRPr sz="1200" dirty="0">
              <a:latin typeface="Cambria"/>
              <a:cs typeface="Cambria"/>
            </a:endParaRPr>
          </a:p>
          <a:p>
            <a:pPr marL="258445" marR="89535" indent="-172720">
              <a:lnSpc>
                <a:spcPct val="100000"/>
              </a:lnSpc>
              <a:buFont typeface="Arial"/>
              <a:buChar char="•"/>
              <a:tabLst>
                <a:tab pos="259079" algn="l"/>
              </a:tabLst>
            </a:pPr>
            <a:r>
              <a:rPr lang="en-US" sz="1200" spc="-10" dirty="0">
                <a:latin typeface="Cambria"/>
                <a:cs typeface="Cambria"/>
              </a:rPr>
              <a:t>    </a:t>
            </a:r>
            <a:r>
              <a:rPr sz="1200" spc="-10" dirty="0">
                <a:latin typeface="Cambria"/>
                <a:cs typeface="Cambria"/>
              </a:rPr>
              <a:t>Inorganic </a:t>
            </a:r>
            <a:r>
              <a:rPr sz="1200" spc="-5" dirty="0">
                <a:latin typeface="Cambria"/>
                <a:cs typeface="Cambria"/>
              </a:rPr>
              <a:t>contaminants, such </a:t>
            </a:r>
            <a:r>
              <a:rPr sz="1200" dirty="0">
                <a:latin typeface="Cambria"/>
                <a:cs typeface="Cambria"/>
              </a:rPr>
              <a:t>as </a:t>
            </a:r>
            <a:r>
              <a:rPr sz="1200" spc="-5" dirty="0">
                <a:latin typeface="Cambria"/>
                <a:cs typeface="Cambria"/>
              </a:rPr>
              <a:t>salts </a:t>
            </a:r>
            <a:endParaRPr lang="en-US" sz="1200" spc="-5" dirty="0">
              <a:latin typeface="Cambria"/>
              <a:cs typeface="Cambria"/>
            </a:endParaRPr>
          </a:p>
          <a:p>
            <a:pPr marL="85725" marR="89535">
              <a:lnSpc>
                <a:spcPct val="100000"/>
              </a:lnSpc>
              <a:tabLst>
                <a:tab pos="259079" algn="l"/>
              </a:tabLst>
            </a:pPr>
            <a:r>
              <a:rPr lang="en-US" sz="1200" spc="-5" dirty="0">
                <a:latin typeface="Cambria"/>
                <a:cs typeface="Cambria"/>
              </a:rPr>
              <a:t>    </a:t>
            </a:r>
            <a:r>
              <a:rPr sz="1200" spc="-5" dirty="0">
                <a:latin typeface="Cambria"/>
                <a:cs typeface="Cambria"/>
              </a:rPr>
              <a:t> </a:t>
            </a:r>
            <a:r>
              <a:rPr lang="en-US" sz="1200" spc="-5" dirty="0">
                <a:latin typeface="Cambria"/>
                <a:cs typeface="Cambria"/>
              </a:rPr>
              <a:t>    </a:t>
            </a:r>
            <a:r>
              <a:rPr sz="1200" dirty="0">
                <a:latin typeface="Cambria"/>
                <a:cs typeface="Cambria"/>
              </a:rPr>
              <a:t>and </a:t>
            </a:r>
            <a:r>
              <a:rPr sz="1200" spc="-5" dirty="0">
                <a:latin typeface="Cambria"/>
                <a:cs typeface="Cambria"/>
              </a:rPr>
              <a:t>metals (both </a:t>
            </a:r>
            <a:r>
              <a:rPr sz="1200" spc="-10" dirty="0">
                <a:latin typeface="Cambria"/>
                <a:cs typeface="Cambria"/>
              </a:rPr>
              <a:t>naturally </a:t>
            </a:r>
            <a:r>
              <a:rPr sz="1200" spc="-5" dirty="0">
                <a:latin typeface="Cambria"/>
                <a:cs typeface="Cambria"/>
              </a:rPr>
              <a:t>occurring </a:t>
            </a:r>
            <a:r>
              <a:rPr lang="en-US" sz="1200" spc="-5" dirty="0">
                <a:latin typeface="Cambria"/>
                <a:cs typeface="Cambria"/>
              </a:rPr>
              <a:t> 	    a</a:t>
            </a:r>
            <a:r>
              <a:rPr sz="1200" dirty="0">
                <a:latin typeface="Cambria"/>
                <a:cs typeface="Cambria"/>
              </a:rPr>
              <a:t>nd  </a:t>
            </a:r>
            <a:r>
              <a:rPr sz="1200" spc="-10" dirty="0">
                <a:latin typeface="Cambria"/>
                <a:cs typeface="Cambria"/>
              </a:rPr>
              <a:t>from </a:t>
            </a:r>
            <a:r>
              <a:rPr sz="1200" spc="-5" dirty="0">
                <a:latin typeface="Cambria"/>
                <a:cs typeface="Cambria"/>
              </a:rPr>
              <a:t>surface runoff, industrial, oil </a:t>
            </a:r>
            <a:r>
              <a:rPr lang="en-US" sz="1200" spc="-5" dirty="0">
                <a:latin typeface="Cambria"/>
                <a:cs typeface="Cambria"/>
              </a:rPr>
              <a:t>	    </a:t>
            </a:r>
            <a:r>
              <a:rPr sz="1200" dirty="0">
                <a:latin typeface="Cambria"/>
                <a:cs typeface="Cambria"/>
              </a:rPr>
              <a:t>and  </a:t>
            </a:r>
            <a:r>
              <a:rPr sz="1200" spc="-5" dirty="0">
                <a:latin typeface="Cambria"/>
                <a:cs typeface="Cambria"/>
              </a:rPr>
              <a:t>gas, mining, or</a:t>
            </a:r>
            <a:r>
              <a:rPr sz="1200" spc="-50" dirty="0">
                <a:latin typeface="Cambria"/>
                <a:cs typeface="Cambria"/>
              </a:rPr>
              <a:t> </a:t>
            </a:r>
            <a:r>
              <a:rPr sz="1200" spc="-5" dirty="0">
                <a:latin typeface="Cambria"/>
                <a:cs typeface="Cambria"/>
              </a:rPr>
              <a:t>farming</a:t>
            </a:r>
            <a:endParaRPr sz="1200" dirty="0">
              <a:latin typeface="Cambria"/>
              <a:cs typeface="Cambria"/>
            </a:endParaRPr>
          </a:p>
        </p:txBody>
      </p:sp>
      <p:sp>
        <p:nvSpPr>
          <p:cNvPr id="18" name="object 18"/>
          <p:cNvSpPr txBox="1">
            <a:spLocks noGrp="1"/>
          </p:cNvSpPr>
          <p:nvPr>
            <p:ph type="sldNum" sz="quarter" idx="7"/>
          </p:nvPr>
        </p:nvSpPr>
        <p:spPr>
          <a:xfrm>
            <a:off x="7013626" y="9746282"/>
            <a:ext cx="516890" cy="130805"/>
          </a:xfrm>
          <a:prstGeom prst="rect">
            <a:avLst/>
          </a:prstGeom>
        </p:spPr>
        <p:txBody>
          <a:bodyPr vert="horz" wrap="square" lIns="0" tIns="7620" rIns="0" bIns="0" rtlCol="0">
            <a:spAutoFit/>
          </a:bodyPr>
          <a:lstStyle/>
          <a:p>
            <a:pPr marL="12700">
              <a:lnSpc>
                <a:spcPct val="100000"/>
              </a:lnSpc>
              <a:spcBef>
                <a:spcPts val="60"/>
              </a:spcBef>
            </a:pPr>
            <a:r>
              <a:rPr spc="-5" dirty="0"/>
              <a:t>Page </a:t>
            </a:r>
            <a:fld id="{81D60167-4931-47E6-BA6A-407CBD079E47}" type="slidenum">
              <a:rPr smtClean="0"/>
              <a:t>2</a:t>
            </a:fld>
            <a:r>
              <a:rPr dirty="0"/>
              <a:t> of</a:t>
            </a:r>
            <a:r>
              <a:rPr lang="en-US" dirty="0"/>
              <a:t> 6</a:t>
            </a:r>
            <a:endParaRPr dirty="0"/>
          </a:p>
        </p:txBody>
      </p:sp>
      <p:sp>
        <p:nvSpPr>
          <p:cNvPr id="17" name="object 17"/>
          <p:cNvSpPr txBox="1"/>
          <p:nvPr/>
        </p:nvSpPr>
        <p:spPr>
          <a:xfrm>
            <a:off x="3869734" y="5925669"/>
            <a:ext cx="2677795" cy="3970020"/>
          </a:xfrm>
          <a:prstGeom prst="rect">
            <a:avLst/>
          </a:prstGeom>
          <a:ln w="9144">
            <a:solidFill>
              <a:srgbClr val="0070C0"/>
            </a:solidFill>
          </a:ln>
        </p:spPr>
        <p:txBody>
          <a:bodyPr vert="horz" wrap="square" lIns="0" tIns="35560" rIns="0" bIns="0" rtlCol="0">
            <a:spAutoFit/>
          </a:bodyPr>
          <a:lstStyle/>
          <a:p>
            <a:pPr marL="372110" marR="92710" indent="-286385">
              <a:lnSpc>
                <a:spcPct val="100000"/>
              </a:lnSpc>
              <a:spcBef>
                <a:spcPts val="280"/>
              </a:spcBef>
              <a:buFont typeface="Arial"/>
              <a:buChar char="•"/>
              <a:tabLst>
                <a:tab pos="372110" algn="l"/>
                <a:tab pos="372745" algn="l"/>
              </a:tabLst>
            </a:pPr>
            <a:r>
              <a:rPr sz="1200" spc="-5" dirty="0">
                <a:latin typeface="Cambria"/>
                <a:cs typeface="Cambria"/>
              </a:rPr>
              <a:t>Herbicides/pesticides, </a:t>
            </a:r>
            <a:r>
              <a:rPr sz="1200" spc="-10" dirty="0">
                <a:latin typeface="Cambria"/>
                <a:cs typeface="Cambria"/>
              </a:rPr>
              <a:t>which may  </a:t>
            </a:r>
            <a:r>
              <a:rPr sz="1200" spc="-5" dirty="0">
                <a:latin typeface="Cambria"/>
                <a:cs typeface="Cambria"/>
              </a:rPr>
              <a:t>come </a:t>
            </a:r>
            <a:r>
              <a:rPr sz="1200" spc="-10" dirty="0">
                <a:latin typeface="Cambria"/>
                <a:cs typeface="Cambria"/>
              </a:rPr>
              <a:t>from </a:t>
            </a:r>
            <a:r>
              <a:rPr sz="1200" dirty="0">
                <a:latin typeface="Cambria"/>
                <a:cs typeface="Cambria"/>
              </a:rPr>
              <a:t>a </a:t>
            </a:r>
            <a:r>
              <a:rPr sz="1200" spc="-5" dirty="0">
                <a:latin typeface="Cambria"/>
                <a:cs typeface="Cambria"/>
              </a:rPr>
              <a:t>variety of sources  such </a:t>
            </a:r>
            <a:r>
              <a:rPr sz="1200" dirty="0">
                <a:latin typeface="Cambria"/>
                <a:cs typeface="Cambria"/>
              </a:rPr>
              <a:t>as, </a:t>
            </a:r>
            <a:r>
              <a:rPr sz="1200" spc="-5" dirty="0">
                <a:latin typeface="Cambria"/>
                <a:cs typeface="Cambria"/>
              </a:rPr>
              <a:t>agricultural, urban runoff  or residential</a:t>
            </a:r>
            <a:r>
              <a:rPr sz="1200" spc="-60" dirty="0">
                <a:latin typeface="Cambria"/>
                <a:cs typeface="Cambria"/>
              </a:rPr>
              <a:t> </a:t>
            </a:r>
            <a:r>
              <a:rPr sz="1200" spc="-5" dirty="0">
                <a:latin typeface="Cambria"/>
                <a:cs typeface="Cambria"/>
              </a:rPr>
              <a:t>uses.</a:t>
            </a:r>
            <a:endParaRPr sz="1200" dirty="0">
              <a:latin typeface="Cambria"/>
              <a:cs typeface="Cambria"/>
            </a:endParaRPr>
          </a:p>
          <a:p>
            <a:pPr marL="372110" marR="86995" indent="-286385">
              <a:lnSpc>
                <a:spcPct val="100000"/>
              </a:lnSpc>
              <a:buFont typeface="Arial"/>
              <a:buChar char="•"/>
              <a:tabLst>
                <a:tab pos="372110" algn="l"/>
                <a:tab pos="372745" algn="l"/>
              </a:tabLst>
            </a:pPr>
            <a:r>
              <a:rPr sz="1200" spc="-10" dirty="0">
                <a:latin typeface="Cambria"/>
                <a:cs typeface="Cambria"/>
              </a:rPr>
              <a:t>Organic </a:t>
            </a:r>
            <a:r>
              <a:rPr sz="1200" spc="-5" dirty="0">
                <a:latin typeface="Cambria"/>
                <a:cs typeface="Cambria"/>
              </a:rPr>
              <a:t>contaminants, including  synthetic </a:t>
            </a:r>
            <a:r>
              <a:rPr sz="1200" dirty="0">
                <a:latin typeface="Cambria"/>
                <a:cs typeface="Cambria"/>
              </a:rPr>
              <a:t>and </a:t>
            </a:r>
            <a:r>
              <a:rPr sz="1200" spc="-10" dirty="0">
                <a:latin typeface="Cambria"/>
                <a:cs typeface="Cambria"/>
              </a:rPr>
              <a:t>volatile organic  </a:t>
            </a:r>
            <a:r>
              <a:rPr sz="1200" spc="-5" dirty="0">
                <a:latin typeface="Cambria"/>
                <a:cs typeface="Cambria"/>
              </a:rPr>
              <a:t>chemicals, </a:t>
            </a:r>
            <a:r>
              <a:rPr sz="1200" spc="-10" dirty="0">
                <a:latin typeface="Cambria"/>
                <a:cs typeface="Cambria"/>
              </a:rPr>
              <a:t>which are </a:t>
            </a:r>
            <a:r>
              <a:rPr sz="1200" spc="-5" dirty="0">
                <a:latin typeface="Cambria"/>
                <a:cs typeface="Cambria"/>
              </a:rPr>
              <a:t>by- </a:t>
            </a:r>
            <a:r>
              <a:rPr sz="1200" spc="-10" dirty="0">
                <a:latin typeface="Cambria"/>
                <a:cs typeface="Cambria"/>
              </a:rPr>
              <a:t>products  </a:t>
            </a:r>
            <a:r>
              <a:rPr sz="1200" spc="-5" dirty="0">
                <a:latin typeface="Cambria"/>
                <a:cs typeface="Cambria"/>
              </a:rPr>
              <a:t>of industrial </a:t>
            </a:r>
            <a:r>
              <a:rPr sz="1200" dirty="0">
                <a:latin typeface="Cambria"/>
                <a:cs typeface="Cambria"/>
              </a:rPr>
              <a:t>and </a:t>
            </a:r>
            <a:r>
              <a:rPr sz="1200" spc="-5" dirty="0">
                <a:latin typeface="Cambria"/>
                <a:cs typeface="Cambria"/>
              </a:rPr>
              <a:t>petroleum  processes </a:t>
            </a:r>
            <a:r>
              <a:rPr sz="1200" dirty="0">
                <a:latin typeface="Cambria"/>
                <a:cs typeface="Cambria"/>
              </a:rPr>
              <a:t>and </a:t>
            </a:r>
            <a:r>
              <a:rPr sz="1200" spc="-5" dirty="0">
                <a:latin typeface="Cambria"/>
                <a:cs typeface="Cambria"/>
              </a:rPr>
              <a:t>can also come </a:t>
            </a:r>
            <a:r>
              <a:rPr sz="1200" spc="-10" dirty="0">
                <a:latin typeface="Cambria"/>
                <a:cs typeface="Cambria"/>
              </a:rPr>
              <a:t>from  gas </a:t>
            </a:r>
            <a:r>
              <a:rPr sz="1200" spc="-5" dirty="0">
                <a:latin typeface="Cambria"/>
                <a:cs typeface="Cambria"/>
              </a:rPr>
              <a:t>stations, urban storm </a:t>
            </a:r>
            <a:r>
              <a:rPr sz="1200" spc="-10" dirty="0">
                <a:latin typeface="Cambria"/>
                <a:cs typeface="Cambria"/>
              </a:rPr>
              <a:t>water  </a:t>
            </a:r>
            <a:r>
              <a:rPr sz="1200" spc="-5" dirty="0">
                <a:latin typeface="Cambria"/>
                <a:cs typeface="Cambria"/>
              </a:rPr>
              <a:t>runoff </a:t>
            </a:r>
            <a:r>
              <a:rPr sz="1200" dirty="0">
                <a:latin typeface="Cambria"/>
                <a:cs typeface="Cambria"/>
              </a:rPr>
              <a:t>and septic</a:t>
            </a:r>
            <a:r>
              <a:rPr sz="1200" spc="-70" dirty="0">
                <a:latin typeface="Cambria"/>
                <a:cs typeface="Cambria"/>
              </a:rPr>
              <a:t> </a:t>
            </a:r>
            <a:r>
              <a:rPr sz="1200" spc="-10" dirty="0">
                <a:latin typeface="Cambria"/>
                <a:cs typeface="Cambria"/>
              </a:rPr>
              <a:t>systems.</a:t>
            </a:r>
            <a:endParaRPr sz="1200" dirty="0">
              <a:latin typeface="Cambria"/>
              <a:cs typeface="Cambria"/>
            </a:endParaRPr>
          </a:p>
          <a:p>
            <a:pPr marL="372110" marR="144145" indent="-286385">
              <a:lnSpc>
                <a:spcPct val="100000"/>
              </a:lnSpc>
              <a:buFont typeface="Arial"/>
              <a:buChar char="•"/>
              <a:tabLst>
                <a:tab pos="372110" algn="l"/>
                <a:tab pos="372745" algn="l"/>
              </a:tabLst>
            </a:pPr>
            <a:r>
              <a:rPr sz="1200" spc="-10" dirty="0">
                <a:latin typeface="Cambria"/>
                <a:cs typeface="Cambria"/>
              </a:rPr>
              <a:t>Radioactive </a:t>
            </a:r>
            <a:r>
              <a:rPr sz="1200" spc="-5" dirty="0">
                <a:latin typeface="Cambria"/>
                <a:cs typeface="Cambria"/>
              </a:rPr>
              <a:t>contaminants, </a:t>
            </a:r>
            <a:r>
              <a:rPr sz="1200" spc="-10" dirty="0">
                <a:latin typeface="Cambria"/>
                <a:cs typeface="Cambria"/>
              </a:rPr>
              <a:t>which  </a:t>
            </a:r>
            <a:r>
              <a:rPr sz="1200" spc="-5" dirty="0">
                <a:latin typeface="Cambria"/>
                <a:cs typeface="Cambria"/>
              </a:rPr>
              <a:t>can </a:t>
            </a:r>
            <a:r>
              <a:rPr sz="1200" dirty="0">
                <a:latin typeface="Cambria"/>
                <a:cs typeface="Cambria"/>
              </a:rPr>
              <a:t>be </a:t>
            </a:r>
            <a:r>
              <a:rPr sz="1200" spc="-10" dirty="0">
                <a:latin typeface="Cambria"/>
                <a:cs typeface="Cambria"/>
              </a:rPr>
              <a:t>naturally </a:t>
            </a:r>
            <a:r>
              <a:rPr sz="1200" spc="-5" dirty="0">
                <a:latin typeface="Cambria"/>
                <a:cs typeface="Cambria"/>
              </a:rPr>
              <a:t>occurring or </a:t>
            </a:r>
            <a:r>
              <a:rPr sz="1200" dirty="0">
                <a:latin typeface="Cambria"/>
                <a:cs typeface="Cambria"/>
              </a:rPr>
              <a:t>be  </a:t>
            </a:r>
            <a:r>
              <a:rPr sz="1200" spc="-5" dirty="0">
                <a:latin typeface="Cambria"/>
                <a:cs typeface="Cambria"/>
              </a:rPr>
              <a:t>the result of oil </a:t>
            </a:r>
            <a:r>
              <a:rPr sz="1200" dirty="0">
                <a:latin typeface="Cambria"/>
                <a:cs typeface="Cambria"/>
              </a:rPr>
              <a:t>and </a:t>
            </a:r>
            <a:r>
              <a:rPr sz="1200" spc="-10" dirty="0">
                <a:latin typeface="Cambria"/>
                <a:cs typeface="Cambria"/>
              </a:rPr>
              <a:t>gas  </a:t>
            </a:r>
            <a:r>
              <a:rPr sz="1200" spc="-5" dirty="0">
                <a:latin typeface="Cambria"/>
                <a:cs typeface="Cambria"/>
              </a:rPr>
              <a:t>production </a:t>
            </a:r>
            <a:r>
              <a:rPr sz="1200" dirty="0">
                <a:latin typeface="Cambria"/>
                <a:cs typeface="Cambria"/>
              </a:rPr>
              <a:t>and </a:t>
            </a:r>
            <a:r>
              <a:rPr sz="1200" spc="-5" dirty="0">
                <a:latin typeface="Cambria"/>
                <a:cs typeface="Cambria"/>
              </a:rPr>
              <a:t>mining</a:t>
            </a:r>
            <a:r>
              <a:rPr sz="1200" spc="-55" dirty="0">
                <a:latin typeface="Cambria"/>
                <a:cs typeface="Cambria"/>
              </a:rPr>
              <a:t> </a:t>
            </a:r>
            <a:r>
              <a:rPr sz="1200" spc="-5" dirty="0">
                <a:latin typeface="Cambria"/>
                <a:cs typeface="Cambria"/>
              </a:rPr>
              <a:t>activities.</a:t>
            </a:r>
            <a:endParaRPr sz="1200" dirty="0">
              <a:latin typeface="Cambria"/>
              <a:cs typeface="Cambria"/>
            </a:endParaRPr>
          </a:p>
        </p:txBody>
      </p:sp>
      <p:sp>
        <p:nvSpPr>
          <p:cNvPr id="5" name="Rectangle 4"/>
          <p:cNvSpPr/>
          <p:nvPr/>
        </p:nvSpPr>
        <p:spPr>
          <a:xfrm>
            <a:off x="325958" y="213325"/>
            <a:ext cx="4209947" cy="3170099"/>
          </a:xfrm>
          <a:prstGeom prst="rect">
            <a:avLst/>
          </a:prstGeom>
          <a:ln>
            <a:noFill/>
          </a:ln>
        </p:spPr>
        <p:txBody>
          <a:bodyPr wrap="square">
            <a:spAutoFit/>
          </a:bodyPr>
          <a:lstStyle/>
          <a:p>
            <a:r>
              <a:rPr lang="en-US" sz="2000" b="1" dirty="0">
                <a:solidFill>
                  <a:schemeClr val="tx2">
                    <a:lumMod val="60000"/>
                    <a:lumOff val="40000"/>
                  </a:schemeClr>
                </a:solidFill>
                <a:latin typeface="Cambria" panose="02040503050406030204" pitchFamily="18" charset="0"/>
              </a:rPr>
              <a:t>CROSS CONNECTION CONTROL</a:t>
            </a:r>
          </a:p>
          <a:p>
            <a:r>
              <a:rPr lang="en-US" sz="1200" dirty="0"/>
              <a:t>A cross connection is an unprotected or improper connection to a public water distribution  system that may cause contamination or pollution to enter the system. We are responsible for  enforcing cross-connection control regulations and insuring that no contaminants can, under  any flow conditions, enter the distribution system. If you have any of the devices listed below  please contact us so that we can discuss the issue, and if needed, survey your connection and  assist you in isolating it if necessary;</a:t>
            </a:r>
          </a:p>
          <a:p>
            <a:pPr marL="285750" indent="-285750">
              <a:buFont typeface="Arial" panose="020B0604020202020204" pitchFamily="34" charset="0"/>
              <a:buChar char="•"/>
            </a:pPr>
            <a:r>
              <a:rPr lang="en-US" sz="1200" dirty="0"/>
              <a:t>Boiler/Radiant heater (water heaters  not included)</a:t>
            </a:r>
          </a:p>
          <a:p>
            <a:pPr marL="285750" indent="-285750">
              <a:buFont typeface="Arial" panose="020B0604020202020204" pitchFamily="34" charset="0"/>
              <a:buChar char="•"/>
            </a:pPr>
            <a:r>
              <a:rPr lang="en-US" sz="1200" dirty="0"/>
              <a:t>Underground lawn sprinkler system</a:t>
            </a:r>
          </a:p>
          <a:p>
            <a:pPr marL="285750" indent="-285750">
              <a:buFont typeface="Arial" panose="020B0604020202020204" pitchFamily="34" charset="0"/>
              <a:buChar char="•"/>
            </a:pPr>
            <a:r>
              <a:rPr lang="en-US" sz="1200" dirty="0"/>
              <a:t>Pool or hot tub</a:t>
            </a:r>
          </a:p>
          <a:p>
            <a:pPr marL="285750" indent="-285750">
              <a:buFont typeface="Arial" panose="020B0604020202020204" pitchFamily="34" charset="0"/>
              <a:buChar char="•"/>
            </a:pPr>
            <a:r>
              <a:rPr lang="en-US" sz="1200" dirty="0"/>
              <a:t>Additional source(s) of water  on the property</a:t>
            </a:r>
          </a:p>
          <a:p>
            <a:pPr marL="285750" indent="-285750">
              <a:buFont typeface="Arial" panose="020B0604020202020204" pitchFamily="34" charset="0"/>
              <a:buChar char="•"/>
            </a:pPr>
            <a:r>
              <a:rPr lang="en-US" sz="1200" dirty="0"/>
              <a:t>Decorative pond</a:t>
            </a:r>
          </a:p>
          <a:p>
            <a:pPr marL="285750" indent="-285750">
              <a:buFont typeface="Arial" panose="020B0604020202020204" pitchFamily="34" charset="0"/>
              <a:buChar char="•"/>
            </a:pPr>
            <a:r>
              <a:rPr lang="en-US" sz="1200" dirty="0"/>
              <a:t>Watering trough</a:t>
            </a:r>
          </a:p>
        </p:txBody>
      </p:sp>
      <p:sp>
        <p:nvSpPr>
          <p:cNvPr id="8" name="TextBox 7"/>
          <p:cNvSpPr txBox="1"/>
          <p:nvPr/>
        </p:nvSpPr>
        <p:spPr>
          <a:xfrm>
            <a:off x="468357" y="5382005"/>
            <a:ext cx="4740275" cy="400110"/>
          </a:xfrm>
          <a:prstGeom prst="rect">
            <a:avLst/>
          </a:prstGeom>
          <a:noFill/>
        </p:spPr>
        <p:txBody>
          <a:bodyPr wrap="square" rtlCol="0">
            <a:spAutoFit/>
          </a:bodyPr>
          <a:lstStyle/>
          <a:p>
            <a:r>
              <a:rPr lang="en-US" sz="2000" b="1" dirty="0">
                <a:solidFill>
                  <a:schemeClr val="tx2">
                    <a:lumMod val="60000"/>
                    <a:lumOff val="40000"/>
                  </a:schemeClr>
                </a:solidFill>
                <a:latin typeface="Cambria" panose="02040503050406030204" pitchFamily="18" charset="0"/>
              </a:rPr>
              <a:t>SOURCES AND CONTAMINANTS</a:t>
            </a:r>
          </a:p>
        </p:txBody>
      </p:sp>
      <p:pic>
        <p:nvPicPr>
          <p:cNvPr id="9" name="Picture 8"/>
          <p:cNvPicPr>
            <a:picLocks noChangeAspect="1"/>
          </p:cNvPicPr>
          <p:nvPr/>
        </p:nvPicPr>
        <p:blipFill>
          <a:blip r:embed="rId2"/>
          <a:stretch>
            <a:fillRect/>
          </a:stretch>
        </p:blipFill>
        <p:spPr>
          <a:xfrm>
            <a:off x="325958" y="3657600"/>
            <a:ext cx="6535478" cy="1591194"/>
          </a:xfrm>
          <a:prstGeom prst="rect">
            <a:avLst/>
          </a:prstGeom>
        </p:spPr>
      </p:pic>
      <p:pic>
        <p:nvPicPr>
          <p:cNvPr id="10" name="Picture 9"/>
          <p:cNvPicPr>
            <a:picLocks noChangeAspect="1"/>
          </p:cNvPicPr>
          <p:nvPr/>
        </p:nvPicPr>
        <p:blipFill>
          <a:blip r:embed="rId3"/>
          <a:stretch>
            <a:fillRect/>
          </a:stretch>
        </p:blipFill>
        <p:spPr>
          <a:xfrm>
            <a:off x="4535905" y="213325"/>
            <a:ext cx="2960198" cy="335292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61619" y="173995"/>
            <a:ext cx="6896100" cy="347980"/>
          </a:xfrm>
          <a:prstGeom prst="rect">
            <a:avLst/>
          </a:prstGeom>
          <a:solidFill>
            <a:srgbClr val="256DB8"/>
          </a:solidFill>
          <a:ln w="9144">
            <a:solidFill>
              <a:srgbClr val="F7B800"/>
            </a:solidFill>
          </a:ln>
        </p:spPr>
        <p:txBody>
          <a:bodyPr vert="horz" wrap="square" lIns="0" tIns="87630" rIns="0" bIns="0" rtlCol="0">
            <a:spAutoFit/>
          </a:bodyPr>
          <a:lstStyle/>
          <a:p>
            <a:pPr>
              <a:lnSpc>
                <a:spcPct val="100000"/>
              </a:lnSpc>
              <a:spcBef>
                <a:spcPts val="690"/>
              </a:spcBef>
            </a:pPr>
            <a:r>
              <a:rPr sz="1600" b="1" spc="-25" dirty="0">
                <a:solidFill>
                  <a:srgbClr val="F7B800"/>
                </a:solidFill>
                <a:latin typeface="Calibri"/>
                <a:cs typeface="Calibri"/>
              </a:rPr>
              <a:t>RESULTS </a:t>
            </a:r>
            <a:r>
              <a:rPr sz="1600" b="1" spc="-5" dirty="0">
                <a:solidFill>
                  <a:srgbClr val="F7B800"/>
                </a:solidFill>
                <a:latin typeface="Calibri"/>
                <a:cs typeface="Calibri"/>
              </a:rPr>
              <a:t>OF </a:t>
            </a:r>
            <a:r>
              <a:rPr sz="1600" b="1" spc="-10" dirty="0">
                <a:solidFill>
                  <a:srgbClr val="F7B800"/>
                </a:solidFill>
                <a:latin typeface="Calibri"/>
                <a:cs typeface="Calibri"/>
              </a:rPr>
              <a:t>CRYPTOSPORIDIUM</a:t>
            </a:r>
            <a:r>
              <a:rPr sz="1600" b="1" spc="40" dirty="0">
                <a:solidFill>
                  <a:srgbClr val="F7B800"/>
                </a:solidFill>
                <a:latin typeface="Calibri"/>
                <a:cs typeface="Calibri"/>
              </a:rPr>
              <a:t> </a:t>
            </a:r>
            <a:r>
              <a:rPr sz="1600" b="1" spc="-10" dirty="0">
                <a:solidFill>
                  <a:srgbClr val="F7B800"/>
                </a:solidFill>
                <a:latin typeface="Calibri"/>
                <a:cs typeface="Calibri"/>
              </a:rPr>
              <a:t>MONITORING</a:t>
            </a:r>
            <a:endParaRPr sz="1600" dirty="0">
              <a:latin typeface="Calibri"/>
              <a:cs typeface="Calibri"/>
            </a:endParaRPr>
          </a:p>
        </p:txBody>
      </p:sp>
      <p:sp>
        <p:nvSpPr>
          <p:cNvPr id="3" name="object 3"/>
          <p:cNvSpPr txBox="1"/>
          <p:nvPr/>
        </p:nvSpPr>
        <p:spPr>
          <a:xfrm>
            <a:off x="261619" y="585471"/>
            <a:ext cx="6663690" cy="2215991"/>
          </a:xfrm>
          <a:prstGeom prst="rect">
            <a:avLst/>
          </a:prstGeom>
        </p:spPr>
        <p:txBody>
          <a:bodyPr vert="horz" wrap="square" lIns="0" tIns="0" rIns="0" bIns="0" rtlCol="0">
            <a:spAutoFit/>
          </a:bodyPr>
          <a:lstStyle/>
          <a:p>
            <a:pPr marL="12700" marR="5080">
              <a:lnSpc>
                <a:spcPct val="100000"/>
              </a:lnSpc>
            </a:pPr>
            <a:r>
              <a:rPr sz="1200" spc="-5" dirty="0">
                <a:latin typeface="Cambria"/>
                <a:cs typeface="Cambria"/>
              </a:rPr>
              <a:t>Cryptosporidium </a:t>
            </a:r>
            <a:r>
              <a:rPr sz="1200" dirty="0">
                <a:latin typeface="Cambria"/>
                <a:cs typeface="Cambria"/>
              </a:rPr>
              <a:t>is a </a:t>
            </a:r>
            <a:r>
              <a:rPr sz="1200" spc="-5" dirty="0">
                <a:latin typeface="Cambria"/>
                <a:cs typeface="Cambria"/>
              </a:rPr>
              <a:t>microbial pathogen </a:t>
            </a:r>
            <a:r>
              <a:rPr sz="1200" spc="-10" dirty="0">
                <a:latin typeface="Cambria"/>
                <a:cs typeface="Cambria"/>
              </a:rPr>
              <a:t>found </a:t>
            </a:r>
            <a:r>
              <a:rPr sz="1200" dirty="0">
                <a:latin typeface="Cambria"/>
                <a:cs typeface="Cambria"/>
              </a:rPr>
              <a:t>in </a:t>
            </a:r>
            <a:r>
              <a:rPr sz="1200" spc="-5" dirty="0">
                <a:latin typeface="Cambria"/>
                <a:cs typeface="Cambria"/>
              </a:rPr>
              <a:t>surface </a:t>
            </a:r>
            <a:r>
              <a:rPr sz="1200" spc="-10" dirty="0">
                <a:latin typeface="Cambria"/>
                <a:cs typeface="Cambria"/>
              </a:rPr>
              <a:t>water throughout </a:t>
            </a:r>
            <a:r>
              <a:rPr sz="1200" spc="-5" dirty="0">
                <a:latin typeface="Cambria"/>
                <a:cs typeface="Cambria"/>
              </a:rPr>
              <a:t>the United States.  </a:t>
            </a:r>
            <a:r>
              <a:rPr sz="1200" spc="-10" dirty="0">
                <a:latin typeface="Cambria"/>
                <a:cs typeface="Cambria"/>
              </a:rPr>
              <a:t>Although </a:t>
            </a:r>
            <a:r>
              <a:rPr sz="1200" spc="-5" dirty="0">
                <a:latin typeface="Cambria"/>
                <a:cs typeface="Cambria"/>
              </a:rPr>
              <a:t>filtration can </a:t>
            </a:r>
            <a:r>
              <a:rPr sz="1200" spc="-15" dirty="0">
                <a:latin typeface="Cambria"/>
                <a:cs typeface="Cambria"/>
              </a:rPr>
              <a:t>remove </a:t>
            </a:r>
            <a:r>
              <a:rPr sz="1200" spc="-5" dirty="0">
                <a:latin typeface="Cambria"/>
                <a:cs typeface="Cambria"/>
              </a:rPr>
              <a:t>some cryptosporidium, most </a:t>
            </a:r>
            <a:r>
              <a:rPr sz="1200" spc="-10" dirty="0">
                <a:latin typeface="Cambria"/>
                <a:cs typeface="Cambria"/>
              </a:rPr>
              <a:t>commonly </a:t>
            </a:r>
            <a:r>
              <a:rPr sz="1200" spc="-5" dirty="0">
                <a:latin typeface="Cambria"/>
                <a:cs typeface="Cambria"/>
              </a:rPr>
              <a:t>used filtration methods cannot  </a:t>
            </a:r>
            <a:r>
              <a:rPr sz="1200" spc="-10" dirty="0">
                <a:latin typeface="Cambria"/>
                <a:cs typeface="Cambria"/>
              </a:rPr>
              <a:t>guarantee </a:t>
            </a:r>
            <a:r>
              <a:rPr sz="1200" spc="-5" dirty="0">
                <a:latin typeface="Cambria"/>
                <a:cs typeface="Cambria"/>
              </a:rPr>
              <a:t>100 percent </a:t>
            </a:r>
            <a:r>
              <a:rPr sz="1200" spc="-10" dirty="0">
                <a:latin typeface="Cambria"/>
                <a:cs typeface="Cambria"/>
              </a:rPr>
              <a:t>removal. </a:t>
            </a:r>
            <a:r>
              <a:rPr sz="1200" spc="-5" dirty="0">
                <a:latin typeface="Cambria"/>
                <a:cs typeface="Cambria"/>
              </a:rPr>
              <a:t>Our monitoring indicates the presence of these </a:t>
            </a:r>
            <a:r>
              <a:rPr sz="1200" spc="-10" dirty="0">
                <a:latin typeface="Cambria"/>
                <a:cs typeface="Cambria"/>
              </a:rPr>
              <a:t>organisms </a:t>
            </a:r>
            <a:r>
              <a:rPr sz="1200" dirty="0">
                <a:latin typeface="Cambria"/>
                <a:cs typeface="Cambria"/>
              </a:rPr>
              <a:t>in </a:t>
            </a:r>
            <a:r>
              <a:rPr sz="1200" spc="-5" dirty="0">
                <a:latin typeface="Cambria"/>
                <a:cs typeface="Cambria"/>
              </a:rPr>
              <a:t>our  </a:t>
            </a:r>
            <a:r>
              <a:rPr sz="1200" spc="-10" dirty="0">
                <a:latin typeface="Cambria"/>
                <a:cs typeface="Cambria"/>
              </a:rPr>
              <a:t>source </a:t>
            </a:r>
            <a:r>
              <a:rPr sz="1200" spc="-5" dirty="0">
                <a:latin typeface="Cambria"/>
                <a:cs typeface="Cambria"/>
              </a:rPr>
              <a:t>and/or finished </a:t>
            </a:r>
            <a:r>
              <a:rPr sz="1200" spc="-30" dirty="0">
                <a:latin typeface="Cambria"/>
                <a:cs typeface="Cambria"/>
              </a:rPr>
              <a:t>water. </a:t>
            </a:r>
            <a:r>
              <a:rPr sz="1200" spc="-10" dirty="0">
                <a:latin typeface="Cambria"/>
                <a:cs typeface="Cambria"/>
              </a:rPr>
              <a:t>Current </a:t>
            </a:r>
            <a:r>
              <a:rPr sz="1200" spc="-5" dirty="0">
                <a:latin typeface="Cambria"/>
                <a:cs typeface="Cambria"/>
              </a:rPr>
              <a:t>test methods do not allow us to determine </a:t>
            </a:r>
            <a:r>
              <a:rPr sz="1200" dirty="0">
                <a:latin typeface="Cambria"/>
                <a:cs typeface="Cambria"/>
              </a:rPr>
              <a:t>if </a:t>
            </a:r>
            <a:r>
              <a:rPr sz="1200" spc="-5" dirty="0">
                <a:latin typeface="Cambria"/>
                <a:cs typeface="Cambria"/>
              </a:rPr>
              <a:t>the </a:t>
            </a:r>
            <a:r>
              <a:rPr sz="1200" spc="-10" dirty="0">
                <a:latin typeface="Cambria"/>
                <a:cs typeface="Cambria"/>
              </a:rPr>
              <a:t>organisms are  </a:t>
            </a:r>
            <a:r>
              <a:rPr sz="1200" spc="-5" dirty="0">
                <a:latin typeface="Cambria"/>
                <a:cs typeface="Cambria"/>
              </a:rPr>
              <a:t>dead or </a:t>
            </a:r>
            <a:r>
              <a:rPr sz="1200" dirty="0">
                <a:latin typeface="Cambria"/>
                <a:cs typeface="Cambria"/>
              </a:rPr>
              <a:t>if </a:t>
            </a:r>
            <a:r>
              <a:rPr sz="1200" spc="-5" dirty="0">
                <a:latin typeface="Cambria"/>
                <a:cs typeface="Cambria"/>
              </a:rPr>
              <a:t>they </a:t>
            </a:r>
            <a:r>
              <a:rPr sz="1200" spc="-10" dirty="0">
                <a:latin typeface="Cambria"/>
                <a:cs typeface="Cambria"/>
              </a:rPr>
              <a:t>are </a:t>
            </a:r>
            <a:r>
              <a:rPr sz="1200" spc="-5" dirty="0">
                <a:latin typeface="Cambria"/>
                <a:cs typeface="Cambria"/>
              </a:rPr>
              <a:t>capable of causing disease. Ingestion of cryptosporidium </a:t>
            </a:r>
            <a:r>
              <a:rPr sz="1200" spc="-10" dirty="0">
                <a:latin typeface="Cambria"/>
                <a:cs typeface="Cambria"/>
              </a:rPr>
              <a:t>may </a:t>
            </a:r>
            <a:r>
              <a:rPr sz="1200" spc="-5" dirty="0">
                <a:latin typeface="Cambria"/>
                <a:cs typeface="Cambria"/>
              </a:rPr>
              <a:t>cause  cryptosporidiosis, </a:t>
            </a:r>
            <a:r>
              <a:rPr sz="1200" dirty="0">
                <a:latin typeface="Cambria"/>
                <a:cs typeface="Cambria"/>
              </a:rPr>
              <a:t>an </a:t>
            </a:r>
            <a:r>
              <a:rPr sz="1200" spc="-5" dirty="0">
                <a:latin typeface="Cambria"/>
                <a:cs typeface="Cambria"/>
              </a:rPr>
              <a:t>abdominal infection. </a:t>
            </a:r>
            <a:r>
              <a:rPr sz="1200" spc="-10" dirty="0">
                <a:latin typeface="Cambria"/>
                <a:cs typeface="Cambria"/>
              </a:rPr>
              <a:t>Symptoms </a:t>
            </a:r>
            <a:r>
              <a:rPr sz="1200" spc="-5" dirty="0">
                <a:latin typeface="Cambria"/>
                <a:cs typeface="Cambria"/>
              </a:rPr>
              <a:t>of infection include nausea, diarrhea, </a:t>
            </a:r>
            <a:r>
              <a:rPr sz="1200" dirty="0">
                <a:latin typeface="Cambria"/>
                <a:cs typeface="Cambria"/>
              </a:rPr>
              <a:t>and  </a:t>
            </a:r>
            <a:r>
              <a:rPr sz="1200" spc="-5" dirty="0">
                <a:latin typeface="Cambria"/>
                <a:cs typeface="Cambria"/>
              </a:rPr>
              <a:t>abdominal </a:t>
            </a:r>
            <a:r>
              <a:rPr sz="1200" spc="-10" dirty="0">
                <a:latin typeface="Cambria"/>
                <a:cs typeface="Cambria"/>
              </a:rPr>
              <a:t>cramps. </a:t>
            </a:r>
            <a:r>
              <a:rPr sz="1200" dirty="0">
                <a:latin typeface="Cambria"/>
                <a:cs typeface="Cambria"/>
              </a:rPr>
              <a:t>Most </a:t>
            </a:r>
            <a:r>
              <a:rPr sz="1200" spc="-10" dirty="0">
                <a:latin typeface="Cambria"/>
                <a:cs typeface="Cambria"/>
              </a:rPr>
              <a:t>healthy individuals </a:t>
            </a:r>
            <a:r>
              <a:rPr sz="1200" spc="-5" dirty="0">
                <a:latin typeface="Cambria"/>
                <a:cs typeface="Cambria"/>
              </a:rPr>
              <a:t>can </a:t>
            </a:r>
            <a:r>
              <a:rPr sz="1200" spc="-10" dirty="0">
                <a:latin typeface="Cambria"/>
                <a:cs typeface="Cambria"/>
              </a:rPr>
              <a:t>overcome </a:t>
            </a:r>
            <a:r>
              <a:rPr sz="1200" spc="-5" dirty="0">
                <a:latin typeface="Cambria"/>
                <a:cs typeface="Cambria"/>
              </a:rPr>
              <a:t>the disease within </a:t>
            </a:r>
            <a:r>
              <a:rPr sz="1200" dirty="0">
                <a:latin typeface="Cambria"/>
                <a:cs typeface="Cambria"/>
              </a:rPr>
              <a:t>a </a:t>
            </a:r>
            <a:r>
              <a:rPr sz="1200" spc="-10" dirty="0">
                <a:latin typeface="Cambria"/>
                <a:cs typeface="Cambria"/>
              </a:rPr>
              <a:t>few weeks. </a:t>
            </a:r>
            <a:r>
              <a:rPr sz="1200" spc="-25" dirty="0">
                <a:latin typeface="Cambria"/>
                <a:cs typeface="Cambria"/>
              </a:rPr>
              <a:t>However.  </a:t>
            </a:r>
            <a:r>
              <a:rPr sz="1200" spc="-5" dirty="0">
                <a:latin typeface="Cambria"/>
                <a:cs typeface="Cambria"/>
              </a:rPr>
              <a:t>Immunocompromised people </a:t>
            </a:r>
            <a:r>
              <a:rPr sz="1200" spc="-10" dirty="0">
                <a:latin typeface="Cambria"/>
                <a:cs typeface="Cambria"/>
              </a:rPr>
              <a:t>are </a:t>
            </a:r>
            <a:r>
              <a:rPr sz="1200" dirty="0">
                <a:latin typeface="Cambria"/>
                <a:cs typeface="Cambria"/>
              </a:rPr>
              <a:t>at a </a:t>
            </a:r>
            <a:r>
              <a:rPr sz="1200" spc="-10" dirty="0">
                <a:latin typeface="Cambria"/>
                <a:cs typeface="Cambria"/>
              </a:rPr>
              <a:t>greater </a:t>
            </a:r>
            <a:r>
              <a:rPr sz="1200" spc="-5" dirty="0">
                <a:latin typeface="Cambria"/>
                <a:cs typeface="Cambria"/>
              </a:rPr>
              <a:t>risk of </a:t>
            </a:r>
            <a:r>
              <a:rPr sz="1200" spc="-10" dirty="0">
                <a:latin typeface="Cambria"/>
                <a:cs typeface="Cambria"/>
              </a:rPr>
              <a:t>developing </a:t>
            </a:r>
            <a:r>
              <a:rPr sz="1200" spc="-5" dirty="0">
                <a:latin typeface="Cambria"/>
                <a:cs typeface="Cambria"/>
              </a:rPr>
              <a:t>life-threatening illness. </a:t>
            </a:r>
            <a:r>
              <a:rPr sz="1200" spc="-40" dirty="0">
                <a:latin typeface="Cambria"/>
                <a:cs typeface="Cambria"/>
              </a:rPr>
              <a:t>We </a:t>
            </a:r>
            <a:r>
              <a:rPr sz="1200" spc="-10" dirty="0">
                <a:latin typeface="Cambria"/>
                <a:cs typeface="Cambria"/>
              </a:rPr>
              <a:t>encourage  </a:t>
            </a:r>
            <a:r>
              <a:rPr sz="1200" spc="-5" dirty="0">
                <a:latin typeface="Cambria"/>
                <a:cs typeface="Cambria"/>
              </a:rPr>
              <a:t>immunocompromised </a:t>
            </a:r>
            <a:r>
              <a:rPr sz="1200" spc="-10" dirty="0">
                <a:latin typeface="Cambria"/>
                <a:cs typeface="Cambria"/>
              </a:rPr>
              <a:t>individuals </a:t>
            </a:r>
            <a:r>
              <a:rPr sz="1200" spc="-5" dirty="0">
                <a:latin typeface="Cambria"/>
                <a:cs typeface="Cambria"/>
              </a:rPr>
              <a:t>to consult their </a:t>
            </a:r>
            <a:r>
              <a:rPr sz="1200" spc="-10" dirty="0">
                <a:latin typeface="Cambria"/>
                <a:cs typeface="Cambria"/>
              </a:rPr>
              <a:t>doctor regarding </a:t>
            </a:r>
            <a:r>
              <a:rPr sz="1200" spc="-5" dirty="0">
                <a:latin typeface="Cambria"/>
                <a:cs typeface="Cambria"/>
              </a:rPr>
              <a:t>appropriate precautions to </a:t>
            </a:r>
            <a:r>
              <a:rPr sz="1200" spc="-10" dirty="0">
                <a:latin typeface="Cambria"/>
                <a:cs typeface="Cambria"/>
              </a:rPr>
              <a:t>take </a:t>
            </a:r>
            <a:r>
              <a:rPr sz="1200" spc="-5" dirty="0">
                <a:latin typeface="Cambria"/>
                <a:cs typeface="Cambria"/>
              </a:rPr>
              <a:t>to  </a:t>
            </a:r>
            <a:r>
              <a:rPr sz="1200" spc="-15" dirty="0">
                <a:latin typeface="Cambria"/>
                <a:cs typeface="Cambria"/>
              </a:rPr>
              <a:t>avoid </a:t>
            </a:r>
            <a:r>
              <a:rPr sz="1200" spc="-5" dirty="0">
                <a:latin typeface="Cambria"/>
                <a:cs typeface="Cambria"/>
              </a:rPr>
              <a:t>infection. Cryptosporidium must </a:t>
            </a:r>
            <a:r>
              <a:rPr sz="1200" dirty="0">
                <a:latin typeface="Cambria"/>
                <a:cs typeface="Cambria"/>
              </a:rPr>
              <a:t>be </a:t>
            </a:r>
            <a:r>
              <a:rPr sz="1200" spc="-5" dirty="0">
                <a:latin typeface="Cambria"/>
                <a:cs typeface="Cambria"/>
              </a:rPr>
              <a:t>ingested to cause disease, </a:t>
            </a:r>
            <a:r>
              <a:rPr sz="1200" dirty="0">
                <a:latin typeface="Cambria"/>
                <a:cs typeface="Cambria"/>
              </a:rPr>
              <a:t>and it </a:t>
            </a:r>
            <a:r>
              <a:rPr sz="1200" spc="-10" dirty="0">
                <a:latin typeface="Cambria"/>
                <a:cs typeface="Cambria"/>
              </a:rPr>
              <a:t>may </a:t>
            </a:r>
            <a:r>
              <a:rPr sz="1200" dirty="0">
                <a:latin typeface="Cambria"/>
                <a:cs typeface="Cambria"/>
              </a:rPr>
              <a:t>be </a:t>
            </a:r>
            <a:r>
              <a:rPr sz="1200" spc="-5" dirty="0">
                <a:latin typeface="Cambria"/>
                <a:cs typeface="Cambria"/>
              </a:rPr>
              <a:t>spread </a:t>
            </a:r>
            <a:r>
              <a:rPr sz="1200" spc="-10" dirty="0">
                <a:latin typeface="Cambria"/>
                <a:cs typeface="Cambria"/>
              </a:rPr>
              <a:t>through  </a:t>
            </a:r>
            <a:r>
              <a:rPr sz="1200" spc="-5" dirty="0">
                <a:latin typeface="Cambria"/>
                <a:cs typeface="Cambria"/>
              </a:rPr>
              <a:t>means other than drinking</a:t>
            </a:r>
            <a:r>
              <a:rPr sz="1200" spc="-10" dirty="0">
                <a:latin typeface="Cambria"/>
                <a:cs typeface="Cambria"/>
              </a:rPr>
              <a:t> </a:t>
            </a:r>
            <a:r>
              <a:rPr sz="1200" spc="-30" dirty="0">
                <a:latin typeface="Cambria"/>
                <a:cs typeface="Cambria"/>
              </a:rPr>
              <a:t>water.</a:t>
            </a:r>
            <a:r>
              <a:rPr lang="en-US" sz="1200" spc="-30" dirty="0">
                <a:latin typeface="Cambria"/>
                <a:cs typeface="Cambria"/>
              </a:rPr>
              <a:t> The City of Richmond  collected samples between 2015 and 2018 and found an average of 5.4 Oocysts/100L.  This is less than the Action Level of 7.5 Oocysts/100L</a:t>
            </a:r>
            <a:endParaRPr sz="1200" dirty="0">
              <a:latin typeface="Cambria"/>
              <a:cs typeface="Cambria"/>
            </a:endParaRPr>
          </a:p>
        </p:txBody>
      </p:sp>
      <p:sp>
        <p:nvSpPr>
          <p:cNvPr id="4" name="object 4"/>
          <p:cNvSpPr txBox="1"/>
          <p:nvPr/>
        </p:nvSpPr>
        <p:spPr>
          <a:xfrm>
            <a:off x="247014" y="2876613"/>
            <a:ext cx="6925309" cy="342900"/>
          </a:xfrm>
          <a:prstGeom prst="rect">
            <a:avLst/>
          </a:prstGeom>
          <a:solidFill>
            <a:srgbClr val="256DB8"/>
          </a:solidFill>
          <a:ln w="9144">
            <a:solidFill>
              <a:srgbClr val="F7B800"/>
            </a:solidFill>
          </a:ln>
        </p:spPr>
        <p:txBody>
          <a:bodyPr vert="horz" wrap="square" lIns="0" tIns="83820" rIns="0" bIns="0" rtlCol="0">
            <a:spAutoFit/>
          </a:bodyPr>
          <a:lstStyle/>
          <a:p>
            <a:pPr>
              <a:lnSpc>
                <a:spcPct val="100000"/>
              </a:lnSpc>
              <a:spcBef>
                <a:spcPts val="660"/>
              </a:spcBef>
            </a:pPr>
            <a:r>
              <a:rPr sz="1600" b="1" spc="-10" dirty="0">
                <a:solidFill>
                  <a:srgbClr val="F7B800"/>
                </a:solidFill>
                <a:latin typeface="Calibri"/>
                <a:cs typeface="Calibri"/>
              </a:rPr>
              <a:t>DESCRIPTION </a:t>
            </a:r>
            <a:r>
              <a:rPr sz="1600" b="1" spc="-5" dirty="0">
                <a:solidFill>
                  <a:srgbClr val="F7B800"/>
                </a:solidFill>
                <a:latin typeface="Calibri"/>
                <a:cs typeface="Calibri"/>
              </a:rPr>
              <a:t>OF THE </a:t>
            </a:r>
            <a:r>
              <a:rPr sz="1600" b="1" spc="-20" dirty="0">
                <a:solidFill>
                  <a:srgbClr val="F7B800"/>
                </a:solidFill>
                <a:latin typeface="Calibri"/>
                <a:cs typeface="Calibri"/>
              </a:rPr>
              <a:t>TREATMENT</a:t>
            </a:r>
            <a:r>
              <a:rPr sz="1600" b="1" spc="20" dirty="0">
                <a:solidFill>
                  <a:srgbClr val="F7B800"/>
                </a:solidFill>
                <a:latin typeface="Calibri"/>
                <a:cs typeface="Calibri"/>
              </a:rPr>
              <a:t> </a:t>
            </a:r>
            <a:r>
              <a:rPr sz="1600" b="1" spc="-10" dirty="0">
                <a:solidFill>
                  <a:srgbClr val="F7B800"/>
                </a:solidFill>
                <a:latin typeface="Calibri"/>
                <a:cs typeface="Calibri"/>
              </a:rPr>
              <a:t>PROCESS</a:t>
            </a:r>
            <a:endParaRPr sz="1600" dirty="0">
              <a:latin typeface="Calibri"/>
              <a:cs typeface="Calibri"/>
            </a:endParaRPr>
          </a:p>
        </p:txBody>
      </p:sp>
      <p:sp>
        <p:nvSpPr>
          <p:cNvPr id="7" name="object 7"/>
          <p:cNvSpPr txBox="1"/>
          <p:nvPr/>
        </p:nvSpPr>
        <p:spPr>
          <a:xfrm>
            <a:off x="261619" y="3271802"/>
            <a:ext cx="6764655" cy="1107996"/>
          </a:xfrm>
          <a:prstGeom prst="rect">
            <a:avLst/>
          </a:prstGeom>
        </p:spPr>
        <p:txBody>
          <a:bodyPr vert="horz" wrap="square" lIns="0" tIns="0" rIns="0" bIns="0" rtlCol="0">
            <a:spAutoFit/>
          </a:bodyPr>
          <a:lstStyle/>
          <a:p>
            <a:pPr marL="12700" marR="5080">
              <a:lnSpc>
                <a:spcPct val="100000"/>
              </a:lnSpc>
            </a:pPr>
            <a:r>
              <a:rPr sz="1200" spc="-30" dirty="0">
                <a:latin typeface="Cambria"/>
                <a:cs typeface="Cambria"/>
              </a:rPr>
              <a:t>Your </a:t>
            </a:r>
            <a:r>
              <a:rPr sz="1200" spc="-10" dirty="0">
                <a:latin typeface="Cambria"/>
                <a:cs typeface="Cambria"/>
              </a:rPr>
              <a:t>water </a:t>
            </a:r>
            <a:r>
              <a:rPr sz="1200" dirty="0">
                <a:latin typeface="Cambria"/>
                <a:cs typeface="Cambria"/>
              </a:rPr>
              <a:t>is </a:t>
            </a:r>
            <a:r>
              <a:rPr sz="1200" spc="-5" dirty="0">
                <a:latin typeface="Cambria"/>
                <a:cs typeface="Cambria"/>
              </a:rPr>
              <a:t>treated by filtration </a:t>
            </a:r>
            <a:r>
              <a:rPr sz="1200" dirty="0">
                <a:latin typeface="Cambria"/>
                <a:cs typeface="Cambria"/>
              </a:rPr>
              <a:t>and </a:t>
            </a:r>
            <a:r>
              <a:rPr sz="1200" spc="-5" dirty="0">
                <a:latin typeface="Cambria"/>
                <a:cs typeface="Cambria"/>
              </a:rPr>
              <a:t>disinfection. Filtration </a:t>
            </a:r>
            <a:r>
              <a:rPr sz="1200" spc="-10" dirty="0">
                <a:latin typeface="Cambria"/>
                <a:cs typeface="Cambria"/>
              </a:rPr>
              <a:t>removes </a:t>
            </a:r>
            <a:r>
              <a:rPr sz="1200" spc="-5" dirty="0">
                <a:latin typeface="Cambria"/>
                <a:cs typeface="Cambria"/>
              </a:rPr>
              <a:t>particles suspended </a:t>
            </a:r>
            <a:r>
              <a:rPr sz="1200" dirty="0">
                <a:latin typeface="Cambria"/>
                <a:cs typeface="Cambria"/>
              </a:rPr>
              <a:t>in </a:t>
            </a:r>
            <a:r>
              <a:rPr sz="1200" spc="-5" dirty="0">
                <a:latin typeface="Cambria"/>
                <a:cs typeface="Cambria"/>
              </a:rPr>
              <a:t>the </a:t>
            </a:r>
            <a:r>
              <a:rPr sz="1200" spc="-10" dirty="0">
                <a:latin typeface="Cambria"/>
                <a:cs typeface="Cambria"/>
              </a:rPr>
              <a:t>source  </a:t>
            </a:r>
            <a:r>
              <a:rPr sz="1200" spc="-30" dirty="0">
                <a:latin typeface="Cambria"/>
                <a:cs typeface="Cambria"/>
              </a:rPr>
              <a:t>water. </a:t>
            </a:r>
            <a:r>
              <a:rPr sz="1200" spc="-5" dirty="0">
                <a:latin typeface="Cambria"/>
                <a:cs typeface="Cambria"/>
              </a:rPr>
              <a:t>Particles typically include </a:t>
            </a:r>
            <a:r>
              <a:rPr sz="1200" spc="-15" dirty="0">
                <a:latin typeface="Cambria"/>
                <a:cs typeface="Cambria"/>
              </a:rPr>
              <a:t>clays </a:t>
            </a:r>
            <a:r>
              <a:rPr sz="1200" dirty="0">
                <a:latin typeface="Cambria"/>
                <a:cs typeface="Cambria"/>
              </a:rPr>
              <a:t>and </a:t>
            </a:r>
            <a:r>
              <a:rPr sz="1200" spc="-5" dirty="0">
                <a:latin typeface="Cambria"/>
                <a:cs typeface="Cambria"/>
              </a:rPr>
              <a:t>silts, natural </a:t>
            </a:r>
            <a:r>
              <a:rPr sz="1200" spc="-10" dirty="0">
                <a:latin typeface="Cambria"/>
                <a:cs typeface="Cambria"/>
              </a:rPr>
              <a:t>organic </a:t>
            </a:r>
            <a:r>
              <a:rPr sz="1200" spc="-25" dirty="0">
                <a:latin typeface="Cambria"/>
                <a:cs typeface="Cambria"/>
              </a:rPr>
              <a:t>matter, </a:t>
            </a:r>
            <a:r>
              <a:rPr sz="1200" spc="-10" dirty="0">
                <a:latin typeface="Cambria"/>
                <a:cs typeface="Cambria"/>
              </a:rPr>
              <a:t>iron </a:t>
            </a:r>
            <a:r>
              <a:rPr sz="1200" dirty="0">
                <a:latin typeface="Cambria"/>
                <a:cs typeface="Cambria"/>
              </a:rPr>
              <a:t>and </a:t>
            </a:r>
            <a:r>
              <a:rPr sz="1200" spc="-5" dirty="0">
                <a:latin typeface="Cambria"/>
                <a:cs typeface="Cambria"/>
              </a:rPr>
              <a:t>manganese, </a:t>
            </a:r>
            <a:r>
              <a:rPr sz="1200" dirty="0">
                <a:latin typeface="Cambria"/>
                <a:cs typeface="Cambria"/>
              </a:rPr>
              <a:t>and  </a:t>
            </a:r>
            <a:r>
              <a:rPr sz="1200" spc="-10" dirty="0">
                <a:latin typeface="Cambria"/>
                <a:cs typeface="Cambria"/>
              </a:rPr>
              <a:t>microorganisms. </a:t>
            </a:r>
            <a:r>
              <a:rPr sz="1200" spc="-30" dirty="0">
                <a:latin typeface="Cambria"/>
                <a:cs typeface="Cambria"/>
              </a:rPr>
              <a:t>Your </a:t>
            </a:r>
            <a:r>
              <a:rPr sz="1200" spc="-10" dirty="0">
                <a:latin typeface="Cambria"/>
                <a:cs typeface="Cambria"/>
              </a:rPr>
              <a:t>water </a:t>
            </a:r>
            <a:r>
              <a:rPr sz="1200" dirty="0">
                <a:latin typeface="Cambria"/>
                <a:cs typeface="Cambria"/>
              </a:rPr>
              <a:t>is </a:t>
            </a:r>
            <a:r>
              <a:rPr sz="1200" spc="-5" dirty="0">
                <a:latin typeface="Cambria"/>
                <a:cs typeface="Cambria"/>
              </a:rPr>
              <a:t>also treated by disinfection. Disinfection </a:t>
            </a:r>
            <a:r>
              <a:rPr sz="1200" spc="-15" dirty="0">
                <a:latin typeface="Cambria"/>
                <a:cs typeface="Cambria"/>
              </a:rPr>
              <a:t>involves </a:t>
            </a:r>
            <a:r>
              <a:rPr sz="1200" spc="-5" dirty="0">
                <a:latin typeface="Cambria"/>
                <a:cs typeface="Cambria"/>
              </a:rPr>
              <a:t>the addition of  chlorine or other disinfectants to kill bacteria </a:t>
            </a:r>
            <a:r>
              <a:rPr sz="1200" dirty="0">
                <a:latin typeface="Cambria"/>
                <a:cs typeface="Cambria"/>
              </a:rPr>
              <a:t>and </a:t>
            </a:r>
            <a:r>
              <a:rPr sz="1200" spc="-5" dirty="0">
                <a:latin typeface="Cambria"/>
                <a:cs typeface="Cambria"/>
              </a:rPr>
              <a:t>other </a:t>
            </a:r>
            <a:r>
              <a:rPr sz="1200" spc="-10" dirty="0">
                <a:latin typeface="Cambria"/>
                <a:cs typeface="Cambria"/>
              </a:rPr>
              <a:t>microorganisms </a:t>
            </a:r>
            <a:r>
              <a:rPr sz="1200" spc="-5" dirty="0">
                <a:latin typeface="Cambria"/>
                <a:cs typeface="Cambria"/>
              </a:rPr>
              <a:t>(viruses, cysts, etc.) that </a:t>
            </a:r>
            <a:r>
              <a:rPr sz="1200" spc="-10" dirty="0">
                <a:latin typeface="Cambria"/>
                <a:cs typeface="Cambria"/>
              </a:rPr>
              <a:t>may  </a:t>
            </a:r>
            <a:r>
              <a:rPr sz="1200" dirty="0">
                <a:latin typeface="Cambria"/>
                <a:cs typeface="Cambria"/>
              </a:rPr>
              <a:t>be in </a:t>
            </a:r>
            <a:r>
              <a:rPr sz="1200" spc="-5" dirty="0">
                <a:latin typeface="Cambria"/>
                <a:cs typeface="Cambria"/>
              </a:rPr>
              <a:t>the </a:t>
            </a:r>
            <a:r>
              <a:rPr sz="1200" spc="-30" dirty="0">
                <a:latin typeface="Cambria"/>
                <a:cs typeface="Cambria"/>
              </a:rPr>
              <a:t>water. </a:t>
            </a:r>
            <a:r>
              <a:rPr sz="1200" spc="-5" dirty="0">
                <a:latin typeface="Cambria"/>
                <a:cs typeface="Cambria"/>
              </a:rPr>
              <a:t>Disinfection </a:t>
            </a:r>
            <a:r>
              <a:rPr sz="1200" dirty="0">
                <a:latin typeface="Cambria"/>
                <a:cs typeface="Cambria"/>
              </a:rPr>
              <a:t>is </a:t>
            </a:r>
            <a:r>
              <a:rPr sz="1200" spc="-5" dirty="0">
                <a:latin typeface="Cambria"/>
                <a:cs typeface="Cambria"/>
              </a:rPr>
              <a:t>considered to </a:t>
            </a:r>
            <a:r>
              <a:rPr sz="1200" dirty="0">
                <a:latin typeface="Cambria"/>
                <a:cs typeface="Cambria"/>
              </a:rPr>
              <a:t>be </a:t>
            </a:r>
            <a:r>
              <a:rPr sz="1200" spc="-5" dirty="0">
                <a:latin typeface="Cambria"/>
                <a:cs typeface="Cambria"/>
              </a:rPr>
              <a:t>one of the major public health </a:t>
            </a:r>
            <a:r>
              <a:rPr sz="1200" spc="-10" dirty="0">
                <a:latin typeface="Cambria"/>
                <a:cs typeface="Cambria"/>
              </a:rPr>
              <a:t>advances </a:t>
            </a:r>
            <a:r>
              <a:rPr sz="1200" spc="-5" dirty="0">
                <a:latin typeface="Cambria"/>
                <a:cs typeface="Cambria"/>
              </a:rPr>
              <a:t>of </a:t>
            </a:r>
            <a:r>
              <a:rPr lang="en-US" sz="1200" spc="-5" dirty="0">
                <a:latin typeface="Cambria"/>
                <a:cs typeface="Cambria"/>
              </a:rPr>
              <a:t>t</a:t>
            </a:r>
            <a:r>
              <a:rPr sz="1200" spc="-5" dirty="0">
                <a:latin typeface="Cambria"/>
                <a:cs typeface="Cambria"/>
              </a:rPr>
              <a:t>he 20</a:t>
            </a:r>
            <a:r>
              <a:rPr sz="1200" spc="-7" baseline="24305" dirty="0">
                <a:latin typeface="Cambria"/>
                <a:cs typeface="Cambria"/>
              </a:rPr>
              <a:t>th  </a:t>
            </a:r>
            <a:r>
              <a:rPr sz="1200" spc="-15" dirty="0">
                <a:latin typeface="Cambria"/>
                <a:cs typeface="Cambria"/>
              </a:rPr>
              <a:t>century.</a:t>
            </a:r>
            <a:endParaRPr lang="en-US" sz="1200" spc="-15" dirty="0">
              <a:latin typeface="Cambria"/>
              <a:cs typeface="Cambria"/>
            </a:endParaRPr>
          </a:p>
          <a:p>
            <a:pPr marL="12700" marR="5080">
              <a:lnSpc>
                <a:spcPct val="100000"/>
              </a:lnSpc>
            </a:pPr>
            <a:endParaRPr sz="1200" dirty="0">
              <a:latin typeface="Cambria"/>
              <a:cs typeface="Cambria"/>
            </a:endParaRPr>
          </a:p>
        </p:txBody>
      </p:sp>
      <p:sp>
        <p:nvSpPr>
          <p:cNvPr id="8" name="object 8"/>
          <p:cNvSpPr txBox="1"/>
          <p:nvPr/>
        </p:nvSpPr>
        <p:spPr>
          <a:xfrm>
            <a:off x="235766" y="4631014"/>
            <a:ext cx="6820534" cy="3057247"/>
          </a:xfrm>
          <a:prstGeom prst="rect">
            <a:avLst/>
          </a:prstGeom>
        </p:spPr>
        <p:txBody>
          <a:bodyPr vert="horz" wrap="square" lIns="0" tIns="0" rIns="0" bIns="0" rtlCol="0">
            <a:spAutoFit/>
          </a:bodyPr>
          <a:lstStyle/>
          <a:p>
            <a:pPr marL="12700" marR="5080">
              <a:lnSpc>
                <a:spcPct val="100000"/>
              </a:lnSpc>
              <a:spcBef>
                <a:spcPts val="840"/>
              </a:spcBef>
            </a:pPr>
            <a:r>
              <a:rPr lang="en-US" sz="1200" dirty="0"/>
              <a:t>Lead can cause serious health problems, especially for pregnant women and young children. Lead in drinking water is primarily from materials and components associated with service lines and home plumbing. Powhatan County Utilities is responsible for providing high quality drinking water and removing lead pipes, but cannot control the variety of materials used in plumbing components in your home. You share the responsibility for protecting yourself and your family from the lead in your home plumbing. You can take responsibility by identifying and removing lead materials within your home plumbing and taking steps to reduce your family's risk. Before drinking tap water, flush your pipes for several minutes by running your tap, taking a shower, doing laundry or a load of dishes. You can also use a filter certified by an American National Standards Institute accredited certifier to reduce lead in drinking water. If you are concerned about lead in your water and wish to have your water tested, contact Powhatan County Utilities at (804) 598-5764. Information on lead in drinking water, testing methods, and steps you can take to minimize exposure is available at </a:t>
            </a:r>
            <a:r>
              <a:rPr lang="en-US" sz="1200" dirty="0">
                <a:hlinkClick r:id="rId2"/>
              </a:rPr>
              <a:t>http://www.epa.gov/safewater/lead</a:t>
            </a:r>
            <a:r>
              <a:rPr lang="en-US" sz="1200" dirty="0"/>
              <a:t>.</a:t>
            </a:r>
          </a:p>
          <a:p>
            <a:pPr marL="12700" marR="5080">
              <a:lnSpc>
                <a:spcPct val="100000"/>
              </a:lnSpc>
              <a:spcBef>
                <a:spcPts val="840"/>
              </a:spcBef>
            </a:pPr>
            <a:r>
              <a:rPr lang="en-US" sz="1200" dirty="0">
                <a:latin typeface="Cambria"/>
                <a:cs typeface="Cambria"/>
              </a:rPr>
              <a:t>To address lead in drinking water, public water systems were required to develop and maintain an inventory of service line materials by October 16,2024. Developing an inventory and identifying the location of lead service lines.  The lead service inventory can be accessed at </a:t>
            </a:r>
            <a:r>
              <a:rPr lang="en-US" sz="1200" dirty="0">
                <a:latin typeface="Cambria"/>
                <a:cs typeface="Cambria"/>
                <a:hlinkClick r:id="rId3"/>
              </a:rPr>
              <a:t>Flat Rock Area Water System LCRR</a:t>
            </a:r>
            <a:endParaRPr sz="1200" dirty="0">
              <a:latin typeface="Cambria"/>
              <a:cs typeface="Cambria"/>
            </a:endParaRPr>
          </a:p>
        </p:txBody>
      </p:sp>
      <p:sp>
        <p:nvSpPr>
          <p:cNvPr id="10" name="object 10"/>
          <p:cNvSpPr txBox="1">
            <a:spLocks noGrp="1"/>
          </p:cNvSpPr>
          <p:nvPr>
            <p:ph type="sldNum" sz="quarter" idx="7"/>
          </p:nvPr>
        </p:nvSpPr>
        <p:spPr>
          <a:xfrm>
            <a:off x="7042123" y="9753600"/>
            <a:ext cx="516890" cy="130805"/>
          </a:xfrm>
          <a:prstGeom prst="rect">
            <a:avLst/>
          </a:prstGeom>
        </p:spPr>
        <p:txBody>
          <a:bodyPr vert="horz" wrap="square" lIns="0" tIns="7620" rIns="0" bIns="0" rtlCol="0">
            <a:spAutoFit/>
          </a:bodyPr>
          <a:lstStyle/>
          <a:p>
            <a:pPr marL="12700">
              <a:lnSpc>
                <a:spcPct val="100000"/>
              </a:lnSpc>
              <a:spcBef>
                <a:spcPts val="60"/>
              </a:spcBef>
            </a:pPr>
            <a:r>
              <a:rPr spc="-5" dirty="0"/>
              <a:t>Page </a:t>
            </a:r>
            <a:fld id="{81D60167-4931-47E6-BA6A-407CBD079E47}" type="slidenum">
              <a:rPr/>
              <a:t>3</a:t>
            </a:fld>
            <a:r>
              <a:rPr dirty="0"/>
              <a:t> of</a:t>
            </a:r>
            <a:r>
              <a:rPr spc="-120" dirty="0"/>
              <a:t> </a:t>
            </a:r>
            <a:r>
              <a:rPr lang="en-US" dirty="0"/>
              <a:t> 6</a:t>
            </a:r>
            <a:endParaRPr dirty="0"/>
          </a:p>
        </p:txBody>
      </p:sp>
      <p:sp>
        <p:nvSpPr>
          <p:cNvPr id="12" name="object 14"/>
          <p:cNvSpPr txBox="1"/>
          <p:nvPr/>
        </p:nvSpPr>
        <p:spPr>
          <a:xfrm>
            <a:off x="232409" y="8172693"/>
            <a:ext cx="9152891" cy="1477328"/>
          </a:xfrm>
          <a:prstGeom prst="rect">
            <a:avLst/>
          </a:prstGeom>
        </p:spPr>
        <p:txBody>
          <a:bodyPr vert="horz" wrap="square" lIns="0" tIns="0" rIns="0" bIns="0" rtlCol="0">
            <a:spAutoFit/>
          </a:bodyPr>
          <a:lstStyle/>
          <a:p>
            <a:pPr marL="15240" marR="2581910">
              <a:lnSpc>
                <a:spcPct val="100000"/>
              </a:lnSpc>
              <a:spcBef>
                <a:spcPts val="330"/>
              </a:spcBef>
            </a:pPr>
            <a:r>
              <a:rPr sz="1200" spc="-5" dirty="0">
                <a:latin typeface="Cambria"/>
                <a:cs typeface="Cambria"/>
              </a:rPr>
              <a:t>Some people </a:t>
            </a:r>
            <a:r>
              <a:rPr sz="1200" spc="-10" dirty="0">
                <a:latin typeface="Cambria"/>
                <a:cs typeface="Cambria"/>
              </a:rPr>
              <a:t>may </a:t>
            </a:r>
            <a:r>
              <a:rPr sz="1200" dirty="0">
                <a:latin typeface="Cambria"/>
                <a:cs typeface="Cambria"/>
              </a:rPr>
              <a:t>be </a:t>
            </a:r>
            <a:r>
              <a:rPr sz="1200" spc="-10" dirty="0">
                <a:latin typeface="Cambria"/>
                <a:cs typeface="Cambria"/>
              </a:rPr>
              <a:t>more </a:t>
            </a:r>
            <a:r>
              <a:rPr sz="1200" spc="-5" dirty="0">
                <a:latin typeface="Cambria"/>
                <a:cs typeface="Cambria"/>
              </a:rPr>
              <a:t>vulnerable than  the general population to contaminants </a:t>
            </a:r>
            <a:r>
              <a:rPr sz="1200" dirty="0">
                <a:latin typeface="Cambria"/>
                <a:cs typeface="Cambria"/>
              </a:rPr>
              <a:t>in  </a:t>
            </a:r>
            <a:r>
              <a:rPr sz="1200" spc="-5" dirty="0">
                <a:latin typeface="Cambria"/>
                <a:cs typeface="Cambria"/>
              </a:rPr>
              <a:t>drinking </a:t>
            </a:r>
            <a:r>
              <a:rPr sz="1200" spc="-30" dirty="0">
                <a:latin typeface="Cambria"/>
                <a:cs typeface="Cambria"/>
              </a:rPr>
              <a:t>water. </a:t>
            </a:r>
            <a:r>
              <a:rPr sz="1200" spc="-5" dirty="0">
                <a:latin typeface="Cambria"/>
                <a:cs typeface="Cambria"/>
              </a:rPr>
              <a:t>Immunocompromised  persons such </a:t>
            </a:r>
            <a:r>
              <a:rPr sz="1200" dirty="0">
                <a:latin typeface="Cambria"/>
                <a:cs typeface="Cambria"/>
              </a:rPr>
              <a:t>as </a:t>
            </a:r>
            <a:r>
              <a:rPr sz="1200" spc="-5" dirty="0">
                <a:latin typeface="Cambria"/>
                <a:cs typeface="Cambria"/>
              </a:rPr>
              <a:t>persons with cancer  undergoing </a:t>
            </a:r>
            <a:r>
              <a:rPr sz="1200" spc="-15" dirty="0">
                <a:latin typeface="Cambria"/>
                <a:cs typeface="Cambria"/>
              </a:rPr>
              <a:t>chemotherapy, </a:t>
            </a:r>
            <a:r>
              <a:rPr sz="1200" spc="-5" dirty="0">
                <a:latin typeface="Cambria"/>
                <a:cs typeface="Cambria"/>
              </a:rPr>
              <a:t>persons </a:t>
            </a:r>
            <a:r>
              <a:rPr sz="1200" spc="-10" dirty="0">
                <a:latin typeface="Cambria"/>
                <a:cs typeface="Cambria"/>
              </a:rPr>
              <a:t>who  </a:t>
            </a:r>
            <a:r>
              <a:rPr sz="1200" spc="-15" dirty="0">
                <a:latin typeface="Cambria"/>
                <a:cs typeface="Cambria"/>
              </a:rPr>
              <a:t>have </a:t>
            </a:r>
            <a:r>
              <a:rPr sz="1200" spc="-5" dirty="0">
                <a:latin typeface="Cambria"/>
                <a:cs typeface="Cambria"/>
              </a:rPr>
              <a:t>undergone </a:t>
            </a:r>
            <a:r>
              <a:rPr sz="1200" spc="-10" dirty="0">
                <a:latin typeface="Cambria"/>
                <a:cs typeface="Cambria"/>
              </a:rPr>
              <a:t>organ </a:t>
            </a:r>
            <a:r>
              <a:rPr sz="1200" spc="-5" dirty="0">
                <a:latin typeface="Cambria"/>
                <a:cs typeface="Cambria"/>
              </a:rPr>
              <a:t>transplants, people  with HIV/AIDS or other immune </a:t>
            </a:r>
            <a:r>
              <a:rPr sz="1200" spc="-10" dirty="0">
                <a:latin typeface="Cambria"/>
                <a:cs typeface="Cambria"/>
              </a:rPr>
              <a:t>system  </a:t>
            </a:r>
            <a:r>
              <a:rPr sz="1200" spc="-5" dirty="0">
                <a:latin typeface="Cambria"/>
                <a:cs typeface="Cambria"/>
              </a:rPr>
              <a:t>disorders, some </a:t>
            </a:r>
            <a:r>
              <a:rPr sz="1200" spc="-20" dirty="0">
                <a:latin typeface="Cambria"/>
                <a:cs typeface="Cambria"/>
              </a:rPr>
              <a:t>elderly, </a:t>
            </a:r>
            <a:r>
              <a:rPr sz="1200" dirty="0">
                <a:latin typeface="Cambria"/>
                <a:cs typeface="Cambria"/>
              </a:rPr>
              <a:t>and </a:t>
            </a:r>
            <a:r>
              <a:rPr sz="1200" spc="-5" dirty="0">
                <a:latin typeface="Cambria"/>
                <a:cs typeface="Cambria"/>
              </a:rPr>
              <a:t>infants can </a:t>
            </a:r>
            <a:r>
              <a:rPr sz="1200" dirty="0">
                <a:latin typeface="Cambria"/>
                <a:cs typeface="Cambria"/>
              </a:rPr>
              <a:t>be  </a:t>
            </a:r>
            <a:r>
              <a:rPr sz="1200" spc="-5" dirty="0">
                <a:latin typeface="Cambria"/>
                <a:cs typeface="Cambria"/>
              </a:rPr>
              <a:t>particularly </a:t>
            </a:r>
            <a:r>
              <a:rPr sz="1200" dirty="0">
                <a:latin typeface="Cambria"/>
                <a:cs typeface="Cambria"/>
              </a:rPr>
              <a:t>at </a:t>
            </a:r>
            <a:r>
              <a:rPr sz="1200" spc="-5" dirty="0">
                <a:latin typeface="Cambria"/>
                <a:cs typeface="Cambria"/>
              </a:rPr>
              <a:t>risk </a:t>
            </a:r>
            <a:r>
              <a:rPr sz="1200" spc="-10" dirty="0">
                <a:latin typeface="Cambria"/>
                <a:cs typeface="Cambria"/>
              </a:rPr>
              <a:t>f</a:t>
            </a:r>
            <a:r>
              <a:rPr lang="en-US" sz="1200" spc="-10" dirty="0">
                <a:latin typeface="Cambria"/>
                <a:cs typeface="Cambria"/>
              </a:rPr>
              <a:t>rom</a:t>
            </a:r>
            <a:r>
              <a:rPr sz="1200" spc="-10" dirty="0">
                <a:latin typeface="Cambria"/>
                <a:cs typeface="Cambria"/>
              </a:rPr>
              <a:t> </a:t>
            </a:r>
            <a:r>
              <a:rPr sz="1200" spc="-5" dirty="0">
                <a:latin typeface="Cambria"/>
                <a:cs typeface="Cambria"/>
              </a:rPr>
              <a:t>infections. These  people should </a:t>
            </a:r>
            <a:r>
              <a:rPr sz="1200" dirty="0">
                <a:latin typeface="Cambria"/>
                <a:cs typeface="Cambria"/>
              </a:rPr>
              <a:t>seek </a:t>
            </a:r>
            <a:r>
              <a:rPr sz="1200" spc="-10" dirty="0">
                <a:latin typeface="Cambria"/>
                <a:cs typeface="Cambria"/>
              </a:rPr>
              <a:t>advice </a:t>
            </a:r>
            <a:r>
              <a:rPr sz="1200" spc="-5" dirty="0">
                <a:latin typeface="Cambria"/>
                <a:cs typeface="Cambria"/>
              </a:rPr>
              <a:t>about drinking  </a:t>
            </a:r>
            <a:r>
              <a:rPr sz="1200" spc="-10" dirty="0">
                <a:latin typeface="Cambria"/>
                <a:cs typeface="Cambria"/>
              </a:rPr>
              <a:t>water from </a:t>
            </a:r>
            <a:r>
              <a:rPr sz="1200" spc="-5" dirty="0">
                <a:latin typeface="Cambria"/>
                <a:cs typeface="Cambria"/>
              </a:rPr>
              <a:t>their health </a:t>
            </a:r>
            <a:r>
              <a:rPr sz="1200" spc="-10" dirty="0">
                <a:latin typeface="Cambria"/>
                <a:cs typeface="Cambria"/>
              </a:rPr>
              <a:t>care</a:t>
            </a:r>
            <a:r>
              <a:rPr sz="1200" spc="30" dirty="0">
                <a:latin typeface="Cambria"/>
                <a:cs typeface="Cambria"/>
              </a:rPr>
              <a:t> </a:t>
            </a:r>
            <a:r>
              <a:rPr sz="1200" spc="-10" dirty="0">
                <a:latin typeface="Cambria"/>
                <a:cs typeface="Cambria"/>
              </a:rPr>
              <a:t>providers.</a:t>
            </a:r>
            <a:endParaRPr sz="1200" dirty="0">
              <a:latin typeface="Cambria"/>
              <a:cs typeface="Cambria"/>
            </a:endParaRPr>
          </a:p>
          <a:p>
            <a:pPr marL="15240" marR="2471420">
              <a:lnSpc>
                <a:spcPct val="100000"/>
              </a:lnSpc>
            </a:pPr>
            <a:r>
              <a:rPr sz="1200" spc="-15" dirty="0">
                <a:latin typeface="Cambria"/>
                <a:cs typeface="Cambria"/>
              </a:rPr>
              <a:t>EPA/Centers </a:t>
            </a:r>
            <a:r>
              <a:rPr sz="1200" spc="-10" dirty="0">
                <a:latin typeface="Cambria"/>
                <a:cs typeface="Cambria"/>
              </a:rPr>
              <a:t>for </a:t>
            </a:r>
            <a:r>
              <a:rPr sz="1200" spc="-5" dirty="0">
                <a:latin typeface="Cambria"/>
                <a:cs typeface="Cambria"/>
              </a:rPr>
              <a:t>Disease Control (CDC)  guidelines on appropriate means to lessen  the risk of infection by Cryptosporidium </a:t>
            </a:r>
            <a:r>
              <a:rPr sz="1200" dirty="0">
                <a:latin typeface="Cambria"/>
                <a:cs typeface="Cambria"/>
              </a:rPr>
              <a:t>and  </a:t>
            </a:r>
            <a:r>
              <a:rPr sz="1200" spc="-5" dirty="0">
                <a:latin typeface="Cambria"/>
                <a:cs typeface="Cambria"/>
              </a:rPr>
              <a:t>other microbial contaminants </a:t>
            </a:r>
            <a:r>
              <a:rPr sz="1200" spc="-10" dirty="0">
                <a:latin typeface="Cambria"/>
                <a:cs typeface="Cambria"/>
              </a:rPr>
              <a:t>are available  from </a:t>
            </a:r>
            <a:r>
              <a:rPr sz="1200" spc="-5" dirty="0">
                <a:latin typeface="Cambria"/>
                <a:cs typeface="Cambria"/>
              </a:rPr>
              <a:t>the Safe Drinking </a:t>
            </a:r>
            <a:r>
              <a:rPr sz="1200" spc="-15" dirty="0">
                <a:latin typeface="Cambria"/>
                <a:cs typeface="Cambria"/>
              </a:rPr>
              <a:t>Water </a:t>
            </a:r>
            <a:r>
              <a:rPr sz="1200" spc="-5" dirty="0">
                <a:latin typeface="Cambria"/>
                <a:cs typeface="Cambria"/>
              </a:rPr>
              <a:t>Hotline (800-426-4791)</a:t>
            </a:r>
            <a:r>
              <a:rPr lang="en-US" sz="1200" spc="-5" dirty="0">
                <a:latin typeface="Cambria"/>
                <a:cs typeface="Cambria"/>
              </a:rPr>
              <a:t>.</a:t>
            </a:r>
            <a:endParaRPr sz="1200" dirty="0">
              <a:latin typeface="Cambria"/>
              <a:cs typeface="Cambria"/>
            </a:endParaRPr>
          </a:p>
        </p:txBody>
      </p:sp>
      <p:sp>
        <p:nvSpPr>
          <p:cNvPr id="13" name="object 4"/>
          <p:cNvSpPr txBox="1"/>
          <p:nvPr/>
        </p:nvSpPr>
        <p:spPr>
          <a:xfrm>
            <a:off x="232410" y="4239613"/>
            <a:ext cx="6925309" cy="342900"/>
          </a:xfrm>
          <a:prstGeom prst="rect">
            <a:avLst/>
          </a:prstGeom>
          <a:solidFill>
            <a:srgbClr val="256DB8"/>
          </a:solidFill>
          <a:ln w="9144">
            <a:solidFill>
              <a:srgbClr val="F7B800"/>
            </a:solidFill>
          </a:ln>
        </p:spPr>
        <p:txBody>
          <a:bodyPr vert="horz" wrap="square" lIns="0" tIns="83820" rIns="0" bIns="0" rtlCol="0">
            <a:spAutoFit/>
          </a:bodyPr>
          <a:lstStyle/>
          <a:p>
            <a:pPr>
              <a:lnSpc>
                <a:spcPct val="100000"/>
              </a:lnSpc>
              <a:spcBef>
                <a:spcPts val="660"/>
              </a:spcBef>
            </a:pPr>
            <a:r>
              <a:rPr lang="en-US" sz="1600" b="1" spc="-10" dirty="0">
                <a:solidFill>
                  <a:srgbClr val="F7B800"/>
                </a:solidFill>
                <a:latin typeface="Calibri"/>
                <a:cs typeface="Calibri"/>
              </a:rPr>
              <a:t>LEAD IN DRINKING WATER</a:t>
            </a:r>
            <a:endParaRPr sz="1600" dirty="0">
              <a:latin typeface="Calibri"/>
              <a:cs typeface="Calibri"/>
            </a:endParaRPr>
          </a:p>
        </p:txBody>
      </p:sp>
      <p:sp>
        <p:nvSpPr>
          <p:cNvPr id="15" name="object 4"/>
          <p:cNvSpPr txBox="1"/>
          <p:nvPr/>
        </p:nvSpPr>
        <p:spPr>
          <a:xfrm>
            <a:off x="232409" y="7829793"/>
            <a:ext cx="6925309" cy="342900"/>
          </a:xfrm>
          <a:prstGeom prst="rect">
            <a:avLst/>
          </a:prstGeom>
          <a:solidFill>
            <a:srgbClr val="256DB8"/>
          </a:solidFill>
          <a:ln w="9144">
            <a:solidFill>
              <a:srgbClr val="F7B800"/>
            </a:solidFill>
          </a:ln>
        </p:spPr>
        <p:txBody>
          <a:bodyPr vert="horz" wrap="square" lIns="0" tIns="83820" rIns="0" bIns="0" rtlCol="0">
            <a:spAutoFit/>
          </a:bodyPr>
          <a:lstStyle/>
          <a:p>
            <a:pPr>
              <a:lnSpc>
                <a:spcPct val="100000"/>
              </a:lnSpc>
              <a:spcBef>
                <a:spcPts val="660"/>
              </a:spcBef>
            </a:pPr>
            <a:r>
              <a:rPr lang="en-US" sz="1600" b="1" spc="-10" dirty="0">
                <a:solidFill>
                  <a:srgbClr val="F7B800"/>
                </a:solidFill>
                <a:latin typeface="Calibri"/>
                <a:cs typeface="Calibri"/>
              </a:rPr>
              <a:t>DO I NEED TO TAKE PRECAUTIONS?</a:t>
            </a:r>
            <a:endParaRPr sz="1600" dirty="0">
              <a:latin typeface="Calibri"/>
              <a:cs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object 6"/>
          <p:cNvSpPr txBox="1">
            <a:spLocks noGrp="1"/>
          </p:cNvSpPr>
          <p:nvPr>
            <p:ph type="sldNum" sz="quarter" idx="7"/>
          </p:nvPr>
        </p:nvSpPr>
        <p:spPr>
          <a:xfrm>
            <a:off x="6934200" y="9753600"/>
            <a:ext cx="516890" cy="130805"/>
          </a:xfrm>
          <a:prstGeom prst="rect">
            <a:avLst/>
          </a:prstGeom>
        </p:spPr>
        <p:txBody>
          <a:bodyPr vert="horz" wrap="square" lIns="0" tIns="7620" rIns="0" bIns="0" rtlCol="0">
            <a:spAutoFit/>
          </a:bodyPr>
          <a:lstStyle/>
          <a:p>
            <a:pPr marL="12700">
              <a:lnSpc>
                <a:spcPct val="100000"/>
              </a:lnSpc>
              <a:spcBef>
                <a:spcPts val="60"/>
              </a:spcBef>
            </a:pPr>
            <a:r>
              <a:rPr spc="-5" dirty="0"/>
              <a:t>Page </a:t>
            </a:r>
            <a:fld id="{81D60167-4931-47E6-BA6A-407CBD079E47}" type="slidenum">
              <a:rPr/>
              <a:t>4</a:t>
            </a:fld>
            <a:r>
              <a:rPr dirty="0"/>
              <a:t> of</a:t>
            </a:r>
            <a:r>
              <a:rPr lang="en-US" dirty="0"/>
              <a:t> </a:t>
            </a:r>
            <a:r>
              <a:rPr spc="-120" dirty="0"/>
              <a:t> </a:t>
            </a:r>
            <a:r>
              <a:rPr lang="en-US" dirty="0"/>
              <a:t>6</a:t>
            </a:r>
            <a:endParaRPr dirty="0"/>
          </a:p>
        </p:txBody>
      </p:sp>
      <p:sp>
        <p:nvSpPr>
          <p:cNvPr id="2" name="object 2"/>
          <p:cNvSpPr txBox="1"/>
          <p:nvPr/>
        </p:nvSpPr>
        <p:spPr>
          <a:xfrm>
            <a:off x="533400" y="286511"/>
            <a:ext cx="3771900" cy="368935"/>
          </a:xfrm>
          <a:prstGeom prst="rect">
            <a:avLst/>
          </a:prstGeom>
          <a:solidFill>
            <a:srgbClr val="CFE2F5"/>
          </a:solidFill>
          <a:ln w="9144">
            <a:solidFill>
              <a:srgbClr val="0070C0"/>
            </a:solidFill>
          </a:ln>
        </p:spPr>
        <p:txBody>
          <a:bodyPr vert="horz" wrap="square" lIns="0" tIns="34290" rIns="0" bIns="0" rtlCol="0">
            <a:spAutoFit/>
          </a:bodyPr>
          <a:lstStyle/>
          <a:p>
            <a:pPr marL="86360">
              <a:lnSpc>
                <a:spcPct val="100000"/>
              </a:lnSpc>
              <a:spcBef>
                <a:spcPts val="270"/>
              </a:spcBef>
            </a:pPr>
            <a:r>
              <a:rPr sz="1800" b="1" spc="-30" dirty="0">
                <a:latin typeface="Cambria"/>
                <a:cs typeface="Cambria"/>
              </a:rPr>
              <a:t>Water </a:t>
            </a:r>
            <a:r>
              <a:rPr sz="1800" b="1" spc="-5" dirty="0">
                <a:latin typeface="Cambria"/>
                <a:cs typeface="Cambria"/>
              </a:rPr>
              <a:t>Quality Data</a:t>
            </a:r>
            <a:r>
              <a:rPr sz="1800" b="1" spc="-10" dirty="0">
                <a:latin typeface="Cambria"/>
                <a:cs typeface="Cambria"/>
              </a:rPr>
              <a:t> </a:t>
            </a:r>
            <a:r>
              <a:rPr sz="1800" b="1" spc="-35" dirty="0">
                <a:latin typeface="Cambria"/>
                <a:cs typeface="Cambria"/>
              </a:rPr>
              <a:t>Table</a:t>
            </a:r>
            <a:endParaRPr sz="1800">
              <a:latin typeface="Cambria"/>
              <a:cs typeface="Cambria"/>
            </a:endParaRPr>
          </a:p>
        </p:txBody>
      </p:sp>
      <p:sp>
        <p:nvSpPr>
          <p:cNvPr id="3" name="object 3"/>
          <p:cNvSpPr txBox="1"/>
          <p:nvPr/>
        </p:nvSpPr>
        <p:spPr>
          <a:xfrm>
            <a:off x="533400" y="735654"/>
            <a:ext cx="6629400" cy="3914533"/>
          </a:xfrm>
          <a:prstGeom prst="rect">
            <a:avLst/>
          </a:prstGeom>
          <a:solidFill>
            <a:srgbClr val="CFE2F5"/>
          </a:solidFill>
          <a:ln w="9144">
            <a:solidFill>
              <a:srgbClr val="256DB8"/>
            </a:solidFill>
          </a:ln>
        </p:spPr>
        <p:txBody>
          <a:bodyPr vert="horz" wrap="square" lIns="0" tIns="36195" rIns="0" bIns="0" rtlCol="0">
            <a:spAutoFit/>
          </a:bodyPr>
          <a:lstStyle/>
          <a:p>
            <a:pPr marL="86360" marR="90170">
              <a:lnSpc>
                <a:spcPct val="100000"/>
              </a:lnSpc>
              <a:spcBef>
                <a:spcPts val="285"/>
              </a:spcBef>
            </a:pPr>
            <a:r>
              <a:rPr sz="1400" spc="-5" dirty="0">
                <a:latin typeface="Cambria"/>
                <a:cs typeface="Cambria"/>
              </a:rPr>
              <a:t>In </a:t>
            </a:r>
            <a:r>
              <a:rPr sz="1400" spc="-10" dirty="0">
                <a:latin typeface="Cambria"/>
                <a:cs typeface="Cambria"/>
              </a:rPr>
              <a:t>order </a:t>
            </a:r>
            <a:r>
              <a:rPr sz="1400" spc="-5" dirty="0">
                <a:latin typeface="Cambria"/>
                <a:cs typeface="Cambria"/>
              </a:rPr>
              <a:t>to ensure that </a:t>
            </a:r>
            <a:r>
              <a:rPr sz="1400" dirty="0">
                <a:latin typeface="Cambria"/>
                <a:cs typeface="Cambria"/>
              </a:rPr>
              <a:t>tap </a:t>
            </a:r>
            <a:r>
              <a:rPr sz="1400" spc="-10" dirty="0">
                <a:latin typeface="Cambria"/>
                <a:cs typeface="Cambria"/>
              </a:rPr>
              <a:t>water </a:t>
            </a:r>
            <a:r>
              <a:rPr sz="1400" dirty="0">
                <a:latin typeface="Cambria"/>
                <a:cs typeface="Cambria"/>
              </a:rPr>
              <a:t>is </a:t>
            </a:r>
            <a:r>
              <a:rPr sz="1400" spc="-5" dirty="0">
                <a:latin typeface="Cambria"/>
                <a:cs typeface="Cambria"/>
              </a:rPr>
              <a:t>safe to drink, </a:t>
            </a:r>
            <a:r>
              <a:rPr sz="1400" spc="-30" dirty="0">
                <a:latin typeface="Cambria"/>
                <a:cs typeface="Cambria"/>
              </a:rPr>
              <a:t>EPA </a:t>
            </a:r>
            <a:r>
              <a:rPr sz="1400" spc="-5" dirty="0">
                <a:latin typeface="Cambria"/>
                <a:cs typeface="Cambria"/>
              </a:rPr>
              <a:t>prescribes regulations </a:t>
            </a:r>
            <a:r>
              <a:rPr sz="1400" spc="-10" dirty="0">
                <a:latin typeface="Cambria"/>
                <a:cs typeface="Cambria"/>
              </a:rPr>
              <a:t>which </a:t>
            </a:r>
            <a:r>
              <a:rPr sz="1400" spc="-5" dirty="0">
                <a:latin typeface="Cambria"/>
                <a:cs typeface="Cambria"/>
              </a:rPr>
              <a:t>limit the amount  of contaminants </a:t>
            </a:r>
            <a:r>
              <a:rPr sz="1400" dirty="0">
                <a:latin typeface="Cambria"/>
                <a:cs typeface="Cambria"/>
              </a:rPr>
              <a:t>in </a:t>
            </a:r>
            <a:r>
              <a:rPr sz="1400" spc="-10" dirty="0">
                <a:latin typeface="Cambria"/>
                <a:cs typeface="Cambria"/>
              </a:rPr>
              <a:t>water provided </a:t>
            </a:r>
            <a:r>
              <a:rPr sz="1400" spc="-5" dirty="0">
                <a:latin typeface="Cambria"/>
                <a:cs typeface="Cambria"/>
              </a:rPr>
              <a:t>by public </a:t>
            </a:r>
            <a:r>
              <a:rPr sz="1400" spc="-10" dirty="0">
                <a:latin typeface="Cambria"/>
                <a:cs typeface="Cambria"/>
              </a:rPr>
              <a:t>water systems. </a:t>
            </a:r>
            <a:r>
              <a:rPr sz="1400" spc="-5" dirty="0">
                <a:latin typeface="Cambria"/>
                <a:cs typeface="Cambria"/>
              </a:rPr>
              <a:t>The table below lists all of the drinking  </a:t>
            </a:r>
            <a:r>
              <a:rPr sz="1400" spc="-10" dirty="0">
                <a:latin typeface="Cambria"/>
                <a:cs typeface="Cambria"/>
              </a:rPr>
              <a:t>water </a:t>
            </a:r>
            <a:r>
              <a:rPr sz="1400" spc="-5" dirty="0">
                <a:latin typeface="Cambria"/>
                <a:cs typeface="Cambria"/>
              </a:rPr>
              <a:t>contaminants that </a:t>
            </a:r>
            <a:r>
              <a:rPr sz="1400" spc="-10" dirty="0">
                <a:latin typeface="Cambria"/>
                <a:cs typeface="Cambria"/>
              </a:rPr>
              <a:t>we </a:t>
            </a:r>
            <a:r>
              <a:rPr sz="1400" spc="-5" dirty="0">
                <a:latin typeface="Cambria"/>
                <a:cs typeface="Cambria"/>
              </a:rPr>
              <a:t>detected during the calendar </a:t>
            </a:r>
            <a:r>
              <a:rPr sz="1400" spc="-10" dirty="0">
                <a:latin typeface="Cambria"/>
                <a:cs typeface="Cambria"/>
              </a:rPr>
              <a:t>year </a:t>
            </a:r>
            <a:r>
              <a:rPr sz="1400" spc="-5" dirty="0">
                <a:latin typeface="Cambria"/>
                <a:cs typeface="Cambria"/>
              </a:rPr>
              <a:t>of this report. </a:t>
            </a:r>
            <a:r>
              <a:rPr lang="en-US" sz="1400" spc="-5" dirty="0">
                <a:latin typeface="Cambria"/>
                <a:cs typeface="Cambria"/>
              </a:rPr>
              <a:t> </a:t>
            </a:r>
            <a:r>
              <a:rPr sz="1400" spc="-10" dirty="0">
                <a:latin typeface="Cambria"/>
                <a:cs typeface="Cambria"/>
              </a:rPr>
              <a:t>Although many more </a:t>
            </a:r>
            <a:r>
              <a:rPr sz="1400" spc="-5" dirty="0">
                <a:latin typeface="Cambria"/>
                <a:cs typeface="Cambria"/>
              </a:rPr>
              <a:t>contaminants </a:t>
            </a:r>
            <a:r>
              <a:rPr sz="1400" spc="-10" dirty="0">
                <a:latin typeface="Cambria"/>
                <a:cs typeface="Cambria"/>
              </a:rPr>
              <a:t>were </a:t>
            </a:r>
            <a:r>
              <a:rPr sz="1400" spc="-5" dirty="0">
                <a:latin typeface="Cambria"/>
                <a:cs typeface="Cambria"/>
              </a:rPr>
              <a:t>tested, </a:t>
            </a:r>
            <a:r>
              <a:rPr sz="1400" spc="-10" dirty="0">
                <a:latin typeface="Cambria"/>
                <a:cs typeface="Cambria"/>
              </a:rPr>
              <a:t>only </a:t>
            </a:r>
            <a:r>
              <a:rPr sz="1400" spc="-5" dirty="0">
                <a:latin typeface="Cambria"/>
                <a:cs typeface="Cambria"/>
              </a:rPr>
              <a:t>those substances listed below </a:t>
            </a:r>
            <a:r>
              <a:rPr sz="1400" spc="-10" dirty="0">
                <a:latin typeface="Cambria"/>
                <a:cs typeface="Cambria"/>
              </a:rPr>
              <a:t>were found </a:t>
            </a:r>
            <a:r>
              <a:rPr sz="1400" dirty="0">
                <a:latin typeface="Cambria"/>
                <a:cs typeface="Cambria"/>
              </a:rPr>
              <a:t>in </a:t>
            </a:r>
            <a:r>
              <a:rPr sz="1400" spc="-10" dirty="0">
                <a:latin typeface="Cambria"/>
                <a:cs typeface="Cambria"/>
              </a:rPr>
              <a:t>your </a:t>
            </a:r>
            <a:r>
              <a:rPr sz="1400" spc="-30" dirty="0">
                <a:latin typeface="Cambria"/>
                <a:cs typeface="Cambria"/>
              </a:rPr>
              <a:t>water. </a:t>
            </a:r>
            <a:r>
              <a:rPr sz="1400" spc="-5" dirty="0">
                <a:latin typeface="Cambria"/>
                <a:cs typeface="Cambria"/>
              </a:rPr>
              <a:t>All sources of drinking </a:t>
            </a:r>
            <a:r>
              <a:rPr sz="1400" spc="-10" dirty="0">
                <a:latin typeface="Cambria"/>
                <a:cs typeface="Cambria"/>
              </a:rPr>
              <a:t>water </a:t>
            </a:r>
            <a:r>
              <a:rPr sz="1400" spc="-5" dirty="0">
                <a:latin typeface="Cambria"/>
                <a:cs typeface="Cambria"/>
              </a:rPr>
              <a:t>contain some </a:t>
            </a:r>
            <a:r>
              <a:rPr sz="1400" spc="-10" dirty="0">
                <a:latin typeface="Cambria"/>
                <a:cs typeface="Cambria"/>
              </a:rPr>
              <a:t>naturally </a:t>
            </a:r>
            <a:r>
              <a:rPr sz="1400" spc="-5" dirty="0">
                <a:latin typeface="Cambria"/>
                <a:cs typeface="Cambria"/>
              </a:rPr>
              <a:t>occurring contaminants. </a:t>
            </a:r>
            <a:r>
              <a:rPr sz="1400" spc="-10" dirty="0">
                <a:latin typeface="Cambria"/>
                <a:cs typeface="Cambria"/>
              </a:rPr>
              <a:t>At </a:t>
            </a:r>
            <a:r>
              <a:rPr sz="1400" spc="-5" dirty="0">
                <a:latin typeface="Cambria"/>
                <a:cs typeface="Cambria"/>
              </a:rPr>
              <a:t>low </a:t>
            </a:r>
            <a:r>
              <a:rPr sz="1400" spc="-10" dirty="0">
                <a:latin typeface="Cambria"/>
                <a:cs typeface="Cambria"/>
              </a:rPr>
              <a:t>levels, </a:t>
            </a:r>
            <a:r>
              <a:rPr sz="1400" spc="-5" dirty="0">
                <a:latin typeface="Cambria"/>
                <a:cs typeface="Cambria"/>
              </a:rPr>
              <a:t>these substances  </a:t>
            </a:r>
            <a:r>
              <a:rPr sz="1400" spc="-10" dirty="0">
                <a:latin typeface="Cambria"/>
                <a:cs typeface="Cambria"/>
              </a:rPr>
              <a:t>are generally </a:t>
            </a:r>
            <a:r>
              <a:rPr sz="1400" spc="-5" dirty="0">
                <a:latin typeface="Cambria"/>
                <a:cs typeface="Cambria"/>
              </a:rPr>
              <a:t>not harmful </a:t>
            </a:r>
            <a:r>
              <a:rPr sz="1400" dirty="0">
                <a:latin typeface="Cambria"/>
                <a:cs typeface="Cambria"/>
              </a:rPr>
              <a:t>in </a:t>
            </a:r>
            <a:r>
              <a:rPr sz="1400" spc="-5" dirty="0">
                <a:latin typeface="Cambria"/>
                <a:cs typeface="Cambria"/>
              </a:rPr>
              <a:t>our drinking </a:t>
            </a:r>
            <a:r>
              <a:rPr sz="1400" spc="-30" dirty="0">
                <a:latin typeface="Cambria"/>
                <a:cs typeface="Cambria"/>
              </a:rPr>
              <a:t>water. </a:t>
            </a:r>
            <a:r>
              <a:rPr sz="1400" spc="-10" dirty="0">
                <a:latin typeface="Cambria"/>
                <a:cs typeface="Cambria"/>
              </a:rPr>
              <a:t>Removing </a:t>
            </a:r>
            <a:r>
              <a:rPr sz="1400" spc="-5" dirty="0">
                <a:latin typeface="Cambria"/>
                <a:cs typeface="Cambria"/>
              </a:rPr>
              <a:t>all contaminants </a:t>
            </a:r>
            <a:r>
              <a:rPr sz="1400" spc="-10" dirty="0">
                <a:latin typeface="Cambria"/>
                <a:cs typeface="Cambria"/>
              </a:rPr>
              <a:t>would </a:t>
            </a:r>
            <a:r>
              <a:rPr sz="1400" dirty="0">
                <a:latin typeface="Cambria"/>
                <a:cs typeface="Cambria"/>
              </a:rPr>
              <a:t>be </a:t>
            </a:r>
            <a:r>
              <a:rPr sz="1400" spc="-10" dirty="0">
                <a:latin typeface="Cambria"/>
                <a:cs typeface="Cambria"/>
              </a:rPr>
              <a:t>extremely expensive, </a:t>
            </a:r>
            <a:r>
              <a:rPr sz="1400" dirty="0">
                <a:latin typeface="Cambria"/>
                <a:cs typeface="Cambria"/>
              </a:rPr>
              <a:t>and in </a:t>
            </a:r>
            <a:r>
              <a:rPr sz="1400" spc="-5" dirty="0">
                <a:latin typeface="Cambria"/>
                <a:cs typeface="Cambria"/>
              </a:rPr>
              <a:t>most cases, </a:t>
            </a:r>
            <a:r>
              <a:rPr sz="1400" spc="-10" dirty="0">
                <a:latin typeface="Cambria"/>
                <a:cs typeface="Cambria"/>
              </a:rPr>
              <a:t>would </a:t>
            </a:r>
            <a:r>
              <a:rPr sz="1400" spc="-5" dirty="0">
                <a:latin typeface="Cambria"/>
                <a:cs typeface="Cambria"/>
              </a:rPr>
              <a:t>not </a:t>
            </a:r>
            <a:r>
              <a:rPr sz="1400" spc="-10" dirty="0">
                <a:latin typeface="Cambria"/>
                <a:cs typeface="Cambria"/>
              </a:rPr>
              <a:t>provide </a:t>
            </a:r>
            <a:r>
              <a:rPr sz="1400" spc="-5" dirty="0">
                <a:latin typeface="Cambria"/>
                <a:cs typeface="Cambria"/>
              </a:rPr>
              <a:t>increased protection of public health. </a:t>
            </a:r>
            <a:r>
              <a:rPr lang="en-US" sz="1400" spc="-5" dirty="0">
                <a:latin typeface="Cambria"/>
                <a:cs typeface="Cambria"/>
              </a:rPr>
              <a:t> </a:t>
            </a:r>
            <a:r>
              <a:rPr sz="1400" dirty="0">
                <a:latin typeface="Cambria"/>
                <a:cs typeface="Cambria"/>
              </a:rPr>
              <a:t>A </a:t>
            </a:r>
            <a:r>
              <a:rPr sz="1400" spc="-10" dirty="0">
                <a:latin typeface="Cambria"/>
                <a:cs typeface="Cambria"/>
              </a:rPr>
              <a:t>few naturally </a:t>
            </a:r>
            <a:r>
              <a:rPr sz="1400" spc="-5" dirty="0">
                <a:latin typeface="Cambria"/>
                <a:cs typeface="Cambria"/>
              </a:rPr>
              <a:t>occurring minerals </a:t>
            </a:r>
            <a:r>
              <a:rPr sz="1400" spc="-10" dirty="0">
                <a:latin typeface="Cambria"/>
                <a:cs typeface="Cambria"/>
              </a:rPr>
              <a:t>may actually improve </a:t>
            </a:r>
            <a:r>
              <a:rPr sz="1400" spc="-5" dirty="0">
                <a:latin typeface="Cambria"/>
                <a:cs typeface="Cambria"/>
              </a:rPr>
              <a:t>the taste of drinking </a:t>
            </a:r>
            <a:r>
              <a:rPr sz="1400" spc="-10" dirty="0">
                <a:latin typeface="Cambria"/>
                <a:cs typeface="Cambria"/>
              </a:rPr>
              <a:t>water </a:t>
            </a:r>
            <a:r>
              <a:rPr sz="1400" dirty="0">
                <a:latin typeface="Cambria"/>
                <a:cs typeface="Cambria"/>
              </a:rPr>
              <a:t>and </a:t>
            </a:r>
            <a:r>
              <a:rPr sz="1400" spc="-15" dirty="0">
                <a:latin typeface="Cambria"/>
                <a:cs typeface="Cambria"/>
              </a:rPr>
              <a:t>have </a:t>
            </a:r>
            <a:r>
              <a:rPr sz="1400" spc="-5" dirty="0">
                <a:latin typeface="Cambria"/>
                <a:cs typeface="Cambria"/>
              </a:rPr>
              <a:t>nutritional </a:t>
            </a:r>
            <a:r>
              <a:rPr sz="1400" spc="-10" dirty="0">
                <a:latin typeface="Cambria"/>
                <a:cs typeface="Cambria"/>
              </a:rPr>
              <a:t>value </a:t>
            </a:r>
            <a:r>
              <a:rPr sz="1400" dirty="0">
                <a:latin typeface="Cambria"/>
                <a:cs typeface="Cambria"/>
              </a:rPr>
              <a:t>at </a:t>
            </a:r>
            <a:r>
              <a:rPr sz="1400" spc="-5" dirty="0">
                <a:latin typeface="Cambria"/>
                <a:cs typeface="Cambria"/>
              </a:rPr>
              <a:t>low </a:t>
            </a:r>
            <a:r>
              <a:rPr sz="1400" spc="-10" dirty="0">
                <a:latin typeface="Cambria"/>
                <a:cs typeface="Cambria"/>
              </a:rPr>
              <a:t>levels.</a:t>
            </a:r>
            <a:r>
              <a:rPr lang="en-US" sz="1400" spc="-10" dirty="0">
                <a:latin typeface="Cambria"/>
                <a:cs typeface="Cambria"/>
              </a:rPr>
              <a:t> </a:t>
            </a:r>
            <a:r>
              <a:rPr sz="1400" spc="-10" dirty="0">
                <a:latin typeface="Cambria"/>
                <a:cs typeface="Cambria"/>
              </a:rPr>
              <a:t> </a:t>
            </a:r>
            <a:r>
              <a:rPr sz="1400" spc="-5" dirty="0">
                <a:latin typeface="Cambria"/>
                <a:cs typeface="Cambria"/>
              </a:rPr>
              <a:t>Unless otherwise noted, the data presented </a:t>
            </a:r>
            <a:r>
              <a:rPr sz="1400" dirty="0">
                <a:latin typeface="Cambria"/>
                <a:cs typeface="Cambria"/>
              </a:rPr>
              <a:t>in </a:t>
            </a:r>
            <a:r>
              <a:rPr sz="1400" spc="-5" dirty="0">
                <a:latin typeface="Cambria"/>
                <a:cs typeface="Cambria"/>
              </a:rPr>
              <a:t>this table </a:t>
            </a:r>
            <a:r>
              <a:rPr sz="1400" dirty="0">
                <a:latin typeface="Cambria"/>
                <a:cs typeface="Cambria"/>
              </a:rPr>
              <a:t>is </a:t>
            </a:r>
            <a:r>
              <a:rPr sz="1400" spc="-10" dirty="0">
                <a:latin typeface="Cambria"/>
                <a:cs typeface="Cambria"/>
              </a:rPr>
              <a:t>from </a:t>
            </a:r>
            <a:r>
              <a:rPr sz="1400" spc="-5" dirty="0">
                <a:latin typeface="Cambria"/>
                <a:cs typeface="Cambria"/>
              </a:rPr>
              <a:t>testing done </a:t>
            </a:r>
            <a:r>
              <a:rPr sz="1400" dirty="0">
                <a:latin typeface="Cambria"/>
                <a:cs typeface="Cambria"/>
              </a:rPr>
              <a:t>in  </a:t>
            </a:r>
            <a:r>
              <a:rPr sz="1400" spc="-5" dirty="0">
                <a:latin typeface="Cambria"/>
                <a:cs typeface="Cambria"/>
              </a:rPr>
              <a:t>the calendar </a:t>
            </a:r>
            <a:r>
              <a:rPr sz="1400" spc="-10" dirty="0">
                <a:latin typeface="Cambria"/>
                <a:cs typeface="Cambria"/>
              </a:rPr>
              <a:t>year </a:t>
            </a:r>
            <a:r>
              <a:rPr sz="1400" spc="-5" dirty="0">
                <a:latin typeface="Cambria"/>
                <a:cs typeface="Cambria"/>
              </a:rPr>
              <a:t>of the report. The </a:t>
            </a:r>
            <a:r>
              <a:rPr sz="1400" spc="-30" dirty="0">
                <a:latin typeface="Cambria"/>
                <a:cs typeface="Cambria"/>
              </a:rPr>
              <a:t>EPA </a:t>
            </a:r>
            <a:r>
              <a:rPr sz="1400" spc="-5" dirty="0">
                <a:latin typeface="Cambria"/>
                <a:cs typeface="Cambria"/>
              </a:rPr>
              <a:t>or the State </a:t>
            </a:r>
            <a:r>
              <a:rPr sz="1400" spc="-10" dirty="0">
                <a:latin typeface="Cambria"/>
                <a:cs typeface="Cambria"/>
              </a:rPr>
              <a:t>requires </a:t>
            </a:r>
            <a:r>
              <a:rPr sz="1400" spc="-5" dirty="0">
                <a:latin typeface="Cambria"/>
                <a:cs typeface="Cambria"/>
              </a:rPr>
              <a:t>us to monitor </a:t>
            </a:r>
            <a:r>
              <a:rPr sz="1400" spc="-10" dirty="0">
                <a:latin typeface="Cambria"/>
                <a:cs typeface="Cambria"/>
              </a:rPr>
              <a:t>for </a:t>
            </a:r>
            <a:r>
              <a:rPr sz="1400" spc="-5" dirty="0">
                <a:latin typeface="Cambria"/>
                <a:cs typeface="Cambria"/>
              </a:rPr>
              <a:t>certain  contaminants less than once </a:t>
            </a:r>
            <a:r>
              <a:rPr sz="1400" dirty="0">
                <a:latin typeface="Cambria"/>
                <a:cs typeface="Cambria"/>
              </a:rPr>
              <a:t>per </a:t>
            </a:r>
            <a:r>
              <a:rPr sz="1400" spc="-10" dirty="0">
                <a:latin typeface="Cambria"/>
                <a:cs typeface="Cambria"/>
              </a:rPr>
              <a:t>year </a:t>
            </a:r>
            <a:r>
              <a:rPr sz="1400" spc="-5" dirty="0">
                <a:latin typeface="Cambria"/>
                <a:cs typeface="Cambria"/>
              </a:rPr>
              <a:t>because the concentrations of these contaminants do not </a:t>
            </a:r>
            <a:r>
              <a:rPr sz="1400" spc="-10" dirty="0">
                <a:latin typeface="Cambria"/>
                <a:cs typeface="Cambria"/>
              </a:rPr>
              <a:t>vary </a:t>
            </a:r>
            <a:r>
              <a:rPr sz="1400" spc="-5" dirty="0">
                <a:latin typeface="Cambria"/>
                <a:cs typeface="Cambria"/>
              </a:rPr>
              <a:t>significantly </a:t>
            </a:r>
            <a:r>
              <a:rPr sz="1400" spc="-10" dirty="0">
                <a:latin typeface="Cambria"/>
                <a:cs typeface="Cambria"/>
              </a:rPr>
              <a:t>from year </a:t>
            </a:r>
            <a:r>
              <a:rPr sz="1400" spc="-5" dirty="0">
                <a:latin typeface="Cambria"/>
                <a:cs typeface="Cambria"/>
              </a:rPr>
              <a:t>to </a:t>
            </a:r>
            <a:r>
              <a:rPr sz="1400" spc="-35" dirty="0">
                <a:latin typeface="Cambria"/>
                <a:cs typeface="Cambria"/>
              </a:rPr>
              <a:t>year, </a:t>
            </a:r>
            <a:r>
              <a:rPr sz="1400" spc="-5" dirty="0">
                <a:latin typeface="Cambria"/>
                <a:cs typeface="Cambria"/>
              </a:rPr>
              <a:t>or the </a:t>
            </a:r>
            <a:r>
              <a:rPr sz="1400" spc="-10" dirty="0">
                <a:latin typeface="Cambria"/>
                <a:cs typeface="Cambria"/>
              </a:rPr>
              <a:t>system </a:t>
            </a:r>
            <a:r>
              <a:rPr sz="1400" dirty="0">
                <a:latin typeface="Cambria"/>
                <a:cs typeface="Cambria"/>
              </a:rPr>
              <a:t>is </a:t>
            </a:r>
            <a:r>
              <a:rPr sz="1400" spc="-5" dirty="0">
                <a:latin typeface="Cambria"/>
                <a:cs typeface="Cambria"/>
              </a:rPr>
              <a:t>not considered vulnerable to this type of  contamination.</a:t>
            </a:r>
            <a:r>
              <a:rPr lang="en-US" sz="1400" spc="-5" dirty="0">
                <a:latin typeface="Cambria"/>
                <a:cs typeface="Cambria"/>
              </a:rPr>
              <a:t> </a:t>
            </a:r>
            <a:r>
              <a:rPr sz="1400" spc="-5" dirty="0">
                <a:latin typeface="Cambria"/>
                <a:cs typeface="Cambria"/>
              </a:rPr>
              <a:t> As such, some of our data, </a:t>
            </a:r>
            <a:r>
              <a:rPr sz="1400" spc="-10" dirty="0">
                <a:latin typeface="Cambria"/>
                <a:cs typeface="Cambria"/>
              </a:rPr>
              <a:t>though representative, may </a:t>
            </a:r>
            <a:r>
              <a:rPr sz="1400" dirty="0">
                <a:latin typeface="Cambria"/>
                <a:cs typeface="Cambria"/>
              </a:rPr>
              <a:t>be </a:t>
            </a:r>
            <a:r>
              <a:rPr sz="1400" spc="-10" dirty="0">
                <a:latin typeface="Cambria"/>
                <a:cs typeface="Cambria"/>
              </a:rPr>
              <a:t>more </a:t>
            </a:r>
            <a:r>
              <a:rPr sz="1400" spc="-5" dirty="0">
                <a:latin typeface="Cambria"/>
                <a:cs typeface="Cambria"/>
              </a:rPr>
              <a:t>than one </a:t>
            </a:r>
            <a:r>
              <a:rPr sz="1400" spc="-10" dirty="0">
                <a:latin typeface="Cambria"/>
                <a:cs typeface="Cambria"/>
              </a:rPr>
              <a:t>year </a:t>
            </a:r>
            <a:r>
              <a:rPr sz="1400" spc="-5" dirty="0">
                <a:latin typeface="Cambria"/>
                <a:cs typeface="Cambria"/>
              </a:rPr>
              <a:t>old. </a:t>
            </a:r>
            <a:r>
              <a:rPr lang="en-US" sz="1400" spc="-5" dirty="0">
                <a:latin typeface="Cambria"/>
                <a:cs typeface="Cambria"/>
              </a:rPr>
              <a:t> </a:t>
            </a:r>
            <a:r>
              <a:rPr sz="1400" spc="-5" dirty="0">
                <a:latin typeface="Cambria"/>
                <a:cs typeface="Cambria"/>
              </a:rPr>
              <a:t>In this table </a:t>
            </a:r>
            <a:r>
              <a:rPr sz="1400" spc="-15" dirty="0">
                <a:latin typeface="Cambria"/>
                <a:cs typeface="Cambria"/>
              </a:rPr>
              <a:t>you </a:t>
            </a:r>
            <a:r>
              <a:rPr sz="1400" spc="-5" dirty="0">
                <a:latin typeface="Cambria"/>
                <a:cs typeface="Cambria"/>
              </a:rPr>
              <a:t>will find terms </a:t>
            </a:r>
            <a:r>
              <a:rPr sz="1400" dirty="0">
                <a:latin typeface="Cambria"/>
                <a:cs typeface="Cambria"/>
              </a:rPr>
              <a:t>and </a:t>
            </a:r>
            <a:r>
              <a:rPr sz="1400" spc="-5" dirty="0">
                <a:latin typeface="Cambria"/>
                <a:cs typeface="Cambria"/>
              </a:rPr>
              <a:t>abbreviations that </a:t>
            </a:r>
            <a:r>
              <a:rPr sz="1400" spc="-10" dirty="0">
                <a:latin typeface="Cambria"/>
                <a:cs typeface="Cambria"/>
              </a:rPr>
              <a:t>might </a:t>
            </a:r>
            <a:r>
              <a:rPr sz="1400" spc="-5" dirty="0">
                <a:latin typeface="Cambria"/>
                <a:cs typeface="Cambria"/>
              </a:rPr>
              <a:t>not </a:t>
            </a:r>
            <a:r>
              <a:rPr sz="1400" dirty="0">
                <a:latin typeface="Cambria"/>
                <a:cs typeface="Cambria"/>
              </a:rPr>
              <a:t>be </a:t>
            </a:r>
            <a:r>
              <a:rPr sz="1400" spc="-5" dirty="0">
                <a:latin typeface="Cambria"/>
                <a:cs typeface="Cambria"/>
              </a:rPr>
              <a:t>familiar to </a:t>
            </a:r>
            <a:r>
              <a:rPr sz="1400" spc="-10" dirty="0">
                <a:latin typeface="Cambria"/>
                <a:cs typeface="Cambria"/>
              </a:rPr>
              <a:t>you. </a:t>
            </a:r>
            <a:r>
              <a:rPr lang="en-US" sz="1400" spc="-10" dirty="0">
                <a:latin typeface="Cambria"/>
                <a:cs typeface="Cambria"/>
              </a:rPr>
              <a:t> </a:t>
            </a:r>
            <a:r>
              <a:rPr sz="1400" spc="-50" dirty="0">
                <a:latin typeface="Cambria"/>
                <a:cs typeface="Cambria"/>
              </a:rPr>
              <a:t>To </a:t>
            </a:r>
            <a:r>
              <a:rPr sz="1400" spc="-5" dirty="0">
                <a:latin typeface="Cambria"/>
                <a:cs typeface="Cambria"/>
              </a:rPr>
              <a:t>help </a:t>
            </a:r>
            <a:r>
              <a:rPr sz="1400" spc="-15" dirty="0">
                <a:latin typeface="Cambria"/>
                <a:cs typeface="Cambria"/>
              </a:rPr>
              <a:t>you </a:t>
            </a:r>
            <a:r>
              <a:rPr sz="1400" spc="-5" dirty="0">
                <a:latin typeface="Cambria"/>
                <a:cs typeface="Cambria"/>
              </a:rPr>
              <a:t>better understand these terms, </a:t>
            </a:r>
            <a:r>
              <a:rPr sz="1400" spc="-10" dirty="0">
                <a:latin typeface="Cambria"/>
                <a:cs typeface="Cambria"/>
              </a:rPr>
              <a:t>we </a:t>
            </a:r>
            <a:r>
              <a:rPr sz="1400" spc="-15" dirty="0">
                <a:latin typeface="Cambria"/>
                <a:cs typeface="Cambria"/>
              </a:rPr>
              <a:t>have </a:t>
            </a:r>
            <a:r>
              <a:rPr sz="1400" spc="-10" dirty="0">
                <a:latin typeface="Cambria"/>
                <a:cs typeface="Cambria"/>
              </a:rPr>
              <a:t>provided </a:t>
            </a:r>
            <a:r>
              <a:rPr sz="1400" spc="-5" dirty="0">
                <a:latin typeface="Cambria"/>
                <a:cs typeface="Cambria"/>
              </a:rPr>
              <a:t>the definitions after the</a:t>
            </a:r>
            <a:r>
              <a:rPr sz="1400" spc="110" dirty="0">
                <a:latin typeface="Cambria"/>
                <a:cs typeface="Cambria"/>
              </a:rPr>
              <a:t> </a:t>
            </a:r>
            <a:r>
              <a:rPr sz="1400" spc="-5" dirty="0">
                <a:latin typeface="Cambria"/>
                <a:cs typeface="Cambria"/>
              </a:rPr>
              <a:t>table.</a:t>
            </a:r>
            <a:endParaRPr sz="1400" dirty="0">
              <a:latin typeface="Cambria"/>
              <a:cs typeface="Cambria"/>
            </a:endParaRPr>
          </a:p>
        </p:txBody>
      </p:sp>
      <p:graphicFrame>
        <p:nvGraphicFramePr>
          <p:cNvPr id="4" name="object 4"/>
          <p:cNvGraphicFramePr>
            <a:graphicFrameLocks noGrp="1"/>
          </p:cNvGraphicFramePr>
          <p:nvPr>
            <p:extLst>
              <p:ext uri="{D42A27DB-BD31-4B8C-83A1-F6EECF244321}">
                <p14:modId xmlns:p14="http://schemas.microsoft.com/office/powerpoint/2010/main" val="1370804935"/>
              </p:ext>
            </p:extLst>
          </p:nvPr>
        </p:nvGraphicFramePr>
        <p:xfrm>
          <a:off x="531878" y="4791837"/>
          <a:ext cx="6632444" cy="2324159"/>
        </p:xfrm>
        <a:graphic>
          <a:graphicData uri="http://schemas.openxmlformats.org/drawingml/2006/table">
            <a:tbl>
              <a:tblPr firstRow="1" bandRow="1">
                <a:tableStyleId>{2D5ABB26-0587-4C30-8999-92F81FD0307C}</a:tableStyleId>
              </a:tblPr>
              <a:tblGrid>
                <a:gridCol w="2104402">
                  <a:extLst>
                    <a:ext uri="{9D8B030D-6E8A-4147-A177-3AD203B41FA5}">
                      <a16:colId xmlns:a16="http://schemas.microsoft.com/office/drawing/2014/main" val="20000"/>
                    </a:ext>
                  </a:extLst>
                </a:gridCol>
                <a:gridCol w="607333">
                  <a:extLst>
                    <a:ext uri="{9D8B030D-6E8A-4147-A177-3AD203B41FA5}">
                      <a16:colId xmlns:a16="http://schemas.microsoft.com/office/drawing/2014/main" val="20001"/>
                    </a:ext>
                  </a:extLst>
                </a:gridCol>
                <a:gridCol w="498456">
                  <a:extLst>
                    <a:ext uri="{9D8B030D-6E8A-4147-A177-3AD203B41FA5}">
                      <a16:colId xmlns:a16="http://schemas.microsoft.com/office/drawing/2014/main" val="20002"/>
                    </a:ext>
                  </a:extLst>
                </a:gridCol>
                <a:gridCol w="449119">
                  <a:extLst>
                    <a:ext uri="{9D8B030D-6E8A-4147-A177-3AD203B41FA5}">
                      <a16:colId xmlns:a16="http://schemas.microsoft.com/office/drawing/2014/main" val="20003"/>
                    </a:ext>
                  </a:extLst>
                </a:gridCol>
                <a:gridCol w="624345">
                  <a:extLst>
                    <a:ext uri="{9D8B030D-6E8A-4147-A177-3AD203B41FA5}">
                      <a16:colId xmlns:a16="http://schemas.microsoft.com/office/drawing/2014/main" val="20004"/>
                    </a:ext>
                  </a:extLst>
                </a:gridCol>
                <a:gridCol w="2348789">
                  <a:extLst>
                    <a:ext uri="{9D8B030D-6E8A-4147-A177-3AD203B41FA5}">
                      <a16:colId xmlns:a16="http://schemas.microsoft.com/office/drawing/2014/main" val="20005"/>
                    </a:ext>
                  </a:extLst>
                </a:gridCol>
              </a:tblGrid>
              <a:tr h="228600">
                <a:tc gridSpan="6">
                  <a:txBody>
                    <a:bodyPr/>
                    <a:lstStyle/>
                    <a:p>
                      <a:pPr>
                        <a:lnSpc>
                          <a:spcPct val="100000"/>
                        </a:lnSpc>
                        <a:spcBef>
                          <a:spcPts val="1525"/>
                        </a:spcBef>
                      </a:pPr>
                      <a:endParaRPr lang="en-US" sz="1300" spc="15" dirty="0">
                        <a:latin typeface="Times New Roman"/>
                        <a:cs typeface="Times New Roman"/>
                      </a:endParaRPr>
                    </a:p>
                    <a:p>
                      <a:pPr>
                        <a:lnSpc>
                          <a:spcPct val="100000"/>
                        </a:lnSpc>
                        <a:spcBef>
                          <a:spcPts val="1525"/>
                        </a:spcBef>
                      </a:pPr>
                      <a:r>
                        <a:rPr sz="1300" spc="15" dirty="0">
                          <a:latin typeface="Times New Roman"/>
                          <a:cs typeface="Times New Roman"/>
                        </a:rPr>
                        <a:t>The following </a:t>
                      </a:r>
                      <a:r>
                        <a:rPr lang="en-US" sz="1300" b="1" spc="15" dirty="0">
                          <a:latin typeface="Times New Roman"/>
                          <a:cs typeface="Times New Roman"/>
                        </a:rPr>
                        <a:t>unregulated substances</a:t>
                      </a:r>
                      <a:r>
                        <a:rPr sz="1300" b="1" spc="15" dirty="0">
                          <a:latin typeface="Times New Roman"/>
                          <a:cs typeface="Times New Roman"/>
                        </a:rPr>
                        <a:t> </a:t>
                      </a:r>
                      <a:r>
                        <a:rPr lang="en-US" sz="1300" spc="10" dirty="0">
                          <a:latin typeface="Times New Roman"/>
                          <a:cs typeface="Times New Roman"/>
                        </a:rPr>
                        <a:t>are</a:t>
                      </a:r>
                      <a:r>
                        <a:rPr lang="en-US" sz="1300" spc="10" baseline="0" dirty="0">
                          <a:latin typeface="Times New Roman"/>
                          <a:cs typeface="Times New Roman"/>
                        </a:rPr>
                        <a:t> </a:t>
                      </a:r>
                      <a:r>
                        <a:rPr sz="1300" spc="15" dirty="0">
                          <a:latin typeface="Times New Roman"/>
                          <a:cs typeface="Times New Roman"/>
                        </a:rPr>
                        <a:t>monitored in </a:t>
                      </a:r>
                      <a:r>
                        <a:rPr sz="1300" spc="10" dirty="0">
                          <a:latin typeface="Times New Roman"/>
                          <a:cs typeface="Times New Roman"/>
                        </a:rPr>
                        <a:t>your</a:t>
                      </a:r>
                      <a:r>
                        <a:rPr sz="1300" spc="-30" dirty="0">
                          <a:latin typeface="Times New Roman"/>
                          <a:cs typeface="Times New Roman"/>
                        </a:rPr>
                        <a:t> </a:t>
                      </a:r>
                      <a:r>
                        <a:rPr sz="1300" spc="10" dirty="0">
                          <a:latin typeface="Times New Roman"/>
                          <a:cs typeface="Times New Roman"/>
                        </a:rPr>
                        <a:t>water.</a:t>
                      </a:r>
                      <a:endParaRPr sz="1300" dirty="0">
                        <a:latin typeface="Times New Roman"/>
                        <a:cs typeface="Times New Roman"/>
                      </a:endParaRPr>
                    </a:p>
                  </a:txBody>
                  <a:tcPr marL="0" marR="0" marT="0" marB="0">
                    <a:lnB w="12700" cap="flat" cmpd="sng" algn="ctr">
                      <a:solidFill>
                        <a:schemeClr val="tx1">
                          <a:lumMod val="65000"/>
                          <a:lumOff val="35000"/>
                        </a:schemeClr>
                      </a:solidFill>
                      <a:prstDash val="solid"/>
                      <a:round/>
                      <a:headEnd type="none" w="med" len="med"/>
                      <a:tailEnd type="none" w="med" len="med"/>
                    </a:lnB>
                    <a:solidFill>
                      <a:srgbClr val="CFE2F5"/>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455774">
                <a:tc>
                  <a:txBody>
                    <a:bodyPr/>
                    <a:lstStyle/>
                    <a:p>
                      <a:pPr>
                        <a:lnSpc>
                          <a:spcPct val="100000"/>
                        </a:lnSpc>
                      </a:pPr>
                      <a:endParaRPr sz="1200" dirty="0">
                        <a:latin typeface="Times New Roman"/>
                        <a:cs typeface="Times New Roman"/>
                      </a:endParaRPr>
                    </a:p>
                    <a:p>
                      <a:pPr>
                        <a:lnSpc>
                          <a:spcPct val="100000"/>
                        </a:lnSpc>
                        <a:spcBef>
                          <a:spcPts val="40"/>
                        </a:spcBef>
                      </a:pPr>
                      <a:endParaRPr sz="1150" dirty="0">
                        <a:latin typeface="Times New Roman"/>
                        <a:cs typeface="Times New Roman"/>
                      </a:endParaRPr>
                    </a:p>
                    <a:p>
                      <a:pPr marL="619125">
                        <a:lnSpc>
                          <a:spcPct val="100000"/>
                        </a:lnSpc>
                      </a:pPr>
                      <a:r>
                        <a:rPr sz="1100" b="1" spc="5" dirty="0">
                          <a:latin typeface="Times New Roman"/>
                          <a:cs typeface="Times New Roman"/>
                        </a:rPr>
                        <a:t>Contaminants</a:t>
                      </a:r>
                      <a:endParaRPr sz="1100" dirty="0">
                        <a:latin typeface="Times New Roman"/>
                        <a:cs typeface="Times New Roman"/>
                      </a:endParaRPr>
                    </a:p>
                  </a:txBody>
                  <a:tcPr marL="0" marR="0" marT="0" marB="0">
                    <a:lnL w="10207">
                      <a:solidFill>
                        <a:srgbClr val="000000"/>
                      </a:solidFill>
                      <a:prstDash val="solid"/>
                    </a:lnL>
                    <a:lnR w="10207">
                      <a:solidFill>
                        <a:srgbClr val="000000"/>
                      </a:solidFill>
                      <a:prstDash val="solid"/>
                    </a:lnR>
                    <a:lnT w="12700" cap="flat" cmpd="sng" algn="ctr">
                      <a:solidFill>
                        <a:schemeClr val="tx1">
                          <a:lumMod val="65000"/>
                          <a:lumOff val="35000"/>
                        </a:schemeClr>
                      </a:solidFill>
                      <a:prstDash val="solid"/>
                      <a:round/>
                      <a:headEnd type="none" w="med" len="med"/>
                      <a:tailEnd type="none" w="med" len="med"/>
                    </a:lnT>
                    <a:lnB w="10202">
                      <a:solidFill>
                        <a:srgbClr val="000000"/>
                      </a:solidFill>
                      <a:prstDash val="solid"/>
                    </a:lnB>
                    <a:solidFill>
                      <a:srgbClr val="D3D3D3"/>
                    </a:solidFill>
                  </a:tcPr>
                </a:tc>
                <a:tc>
                  <a:txBody>
                    <a:bodyPr/>
                    <a:lstStyle/>
                    <a:p>
                      <a:pPr algn="ctr">
                        <a:lnSpc>
                          <a:spcPts val="1305"/>
                        </a:lnSpc>
                        <a:spcBef>
                          <a:spcPts val="185"/>
                        </a:spcBef>
                      </a:pPr>
                      <a:r>
                        <a:rPr sz="1100" b="1" spc="10" dirty="0">
                          <a:latin typeface="Times New Roman"/>
                          <a:cs typeface="Times New Roman"/>
                        </a:rPr>
                        <a:t>MCLG</a:t>
                      </a:r>
                      <a:endParaRPr sz="1100">
                        <a:latin typeface="Times New Roman"/>
                        <a:cs typeface="Times New Roman"/>
                      </a:endParaRPr>
                    </a:p>
                    <a:p>
                      <a:pPr marL="26670" marR="18415" indent="-635" algn="ctr">
                        <a:lnSpc>
                          <a:spcPts val="1270"/>
                        </a:lnSpc>
                        <a:spcBef>
                          <a:spcPts val="65"/>
                        </a:spcBef>
                      </a:pPr>
                      <a:r>
                        <a:rPr sz="1100" b="1" spc="10" dirty="0">
                          <a:latin typeface="Times New Roman"/>
                          <a:cs typeface="Times New Roman"/>
                        </a:rPr>
                        <a:t>or   </a:t>
                      </a:r>
                      <a:r>
                        <a:rPr sz="1100" b="1" spc="20" dirty="0">
                          <a:latin typeface="Times New Roman"/>
                          <a:cs typeface="Times New Roman"/>
                        </a:rPr>
                        <a:t>M</a:t>
                      </a:r>
                      <a:r>
                        <a:rPr sz="1100" b="1" dirty="0">
                          <a:latin typeface="Times New Roman"/>
                          <a:cs typeface="Times New Roman"/>
                        </a:rPr>
                        <a:t>RD</a:t>
                      </a:r>
                      <a:r>
                        <a:rPr sz="1100" b="1" spc="-5" dirty="0">
                          <a:latin typeface="Times New Roman"/>
                          <a:cs typeface="Times New Roman"/>
                        </a:rPr>
                        <a:t>L</a:t>
                      </a:r>
                      <a:r>
                        <a:rPr sz="1100" b="1" dirty="0">
                          <a:latin typeface="Times New Roman"/>
                          <a:cs typeface="Times New Roman"/>
                        </a:rPr>
                        <a:t>G</a:t>
                      </a:r>
                      <a:endParaRPr sz="1100">
                        <a:latin typeface="Times New Roman"/>
                        <a:cs typeface="Times New Roman"/>
                      </a:endParaRPr>
                    </a:p>
                  </a:txBody>
                  <a:tcPr marL="0" marR="0" marT="23495" marB="0">
                    <a:lnL w="10207">
                      <a:solidFill>
                        <a:srgbClr val="000000"/>
                      </a:solidFill>
                      <a:prstDash val="solid"/>
                    </a:lnL>
                    <a:lnR w="10207">
                      <a:solidFill>
                        <a:srgbClr val="000000"/>
                      </a:solidFill>
                      <a:prstDash val="solid"/>
                    </a:lnR>
                    <a:lnT w="10201">
                      <a:solidFill>
                        <a:srgbClr val="000000"/>
                      </a:solidFill>
                      <a:prstDash val="solid"/>
                    </a:lnT>
                    <a:lnB w="10202">
                      <a:solidFill>
                        <a:srgbClr val="000000"/>
                      </a:solidFill>
                      <a:prstDash val="solid"/>
                    </a:lnB>
                    <a:solidFill>
                      <a:srgbClr val="D3D3D3"/>
                    </a:solidFill>
                  </a:tcPr>
                </a:tc>
                <a:tc>
                  <a:txBody>
                    <a:bodyPr/>
                    <a:lstStyle/>
                    <a:p>
                      <a:pPr marL="60960">
                        <a:lnSpc>
                          <a:spcPts val="1305"/>
                        </a:lnSpc>
                        <a:spcBef>
                          <a:spcPts val="185"/>
                        </a:spcBef>
                      </a:pPr>
                      <a:r>
                        <a:rPr sz="1100" b="1" spc="10" dirty="0">
                          <a:latin typeface="Times New Roman"/>
                          <a:cs typeface="Times New Roman"/>
                        </a:rPr>
                        <a:t>MCL,</a:t>
                      </a:r>
                      <a:endParaRPr sz="1100">
                        <a:latin typeface="Times New Roman"/>
                        <a:cs typeface="Times New Roman"/>
                      </a:endParaRPr>
                    </a:p>
                    <a:p>
                      <a:pPr marL="26670" marR="18415" indent="18415">
                        <a:lnSpc>
                          <a:spcPts val="1270"/>
                        </a:lnSpc>
                        <a:spcBef>
                          <a:spcPts val="65"/>
                        </a:spcBef>
                      </a:pPr>
                      <a:r>
                        <a:rPr sz="1100" b="1" dirty="0">
                          <a:latin typeface="Times New Roman"/>
                          <a:cs typeface="Times New Roman"/>
                        </a:rPr>
                        <a:t>TT, </a:t>
                      </a:r>
                      <a:r>
                        <a:rPr sz="1100" b="1" spc="5" dirty="0">
                          <a:latin typeface="Times New Roman"/>
                          <a:cs typeface="Times New Roman"/>
                        </a:rPr>
                        <a:t>or  </a:t>
                      </a:r>
                      <a:r>
                        <a:rPr sz="1100" b="1" spc="20" dirty="0">
                          <a:latin typeface="Times New Roman"/>
                          <a:cs typeface="Times New Roman"/>
                        </a:rPr>
                        <a:t>M</a:t>
                      </a:r>
                      <a:r>
                        <a:rPr sz="1100" b="1" dirty="0">
                          <a:latin typeface="Times New Roman"/>
                          <a:cs typeface="Times New Roman"/>
                        </a:rPr>
                        <a:t>RDL</a:t>
                      </a:r>
                      <a:endParaRPr sz="1100">
                        <a:latin typeface="Times New Roman"/>
                        <a:cs typeface="Times New Roman"/>
                      </a:endParaRPr>
                    </a:p>
                  </a:txBody>
                  <a:tcPr marL="0" marR="0" marT="23495" marB="0">
                    <a:lnL w="10207">
                      <a:solidFill>
                        <a:srgbClr val="000000"/>
                      </a:solidFill>
                      <a:prstDash val="solid"/>
                    </a:lnL>
                    <a:lnR w="10208">
                      <a:solidFill>
                        <a:srgbClr val="000000"/>
                      </a:solidFill>
                      <a:prstDash val="solid"/>
                    </a:lnR>
                    <a:lnT w="10201">
                      <a:solidFill>
                        <a:srgbClr val="000000"/>
                      </a:solidFill>
                      <a:prstDash val="solid"/>
                    </a:lnT>
                    <a:lnB w="10202">
                      <a:solidFill>
                        <a:srgbClr val="000000"/>
                      </a:solidFill>
                      <a:prstDash val="solid"/>
                    </a:lnB>
                    <a:solidFill>
                      <a:srgbClr val="D3D3D3"/>
                    </a:solidFill>
                  </a:tcPr>
                </a:tc>
                <a:tc>
                  <a:txBody>
                    <a:bodyPr/>
                    <a:lstStyle/>
                    <a:p>
                      <a:pPr>
                        <a:lnSpc>
                          <a:spcPct val="100000"/>
                        </a:lnSpc>
                      </a:pPr>
                      <a:endParaRPr sz="1350">
                        <a:latin typeface="Times New Roman"/>
                        <a:cs typeface="Times New Roman"/>
                      </a:endParaRPr>
                    </a:p>
                    <a:p>
                      <a:pPr marL="25400" marR="19685" indent="35560">
                        <a:lnSpc>
                          <a:spcPts val="1270"/>
                        </a:lnSpc>
                      </a:pPr>
                      <a:r>
                        <a:rPr sz="1100" b="1" spc="5" dirty="0">
                          <a:latin typeface="Times New Roman"/>
                          <a:cs typeface="Times New Roman"/>
                        </a:rPr>
                        <a:t>Your  </a:t>
                      </a:r>
                      <a:r>
                        <a:rPr sz="1100" b="1" dirty="0">
                          <a:latin typeface="Times New Roman"/>
                          <a:cs typeface="Times New Roman"/>
                        </a:rPr>
                        <a:t>W</a:t>
                      </a:r>
                      <a:r>
                        <a:rPr sz="1100" b="1" spc="5" dirty="0">
                          <a:latin typeface="Times New Roman"/>
                          <a:cs typeface="Times New Roman"/>
                        </a:rPr>
                        <a:t>a</a:t>
                      </a:r>
                      <a:r>
                        <a:rPr sz="1100" b="1" dirty="0">
                          <a:latin typeface="Times New Roman"/>
                          <a:cs typeface="Times New Roman"/>
                        </a:rPr>
                        <a:t>ter</a:t>
                      </a:r>
                      <a:endParaRPr sz="1100">
                        <a:latin typeface="Times New Roman"/>
                        <a:cs typeface="Times New Roman"/>
                      </a:endParaRPr>
                    </a:p>
                  </a:txBody>
                  <a:tcPr marL="0" marR="0" marT="0" marB="0">
                    <a:lnL w="10208">
                      <a:solidFill>
                        <a:srgbClr val="000000"/>
                      </a:solidFill>
                      <a:prstDash val="solid"/>
                    </a:lnL>
                    <a:lnR w="10207">
                      <a:solidFill>
                        <a:srgbClr val="000000"/>
                      </a:solidFill>
                      <a:prstDash val="solid"/>
                    </a:lnR>
                    <a:lnT w="10201">
                      <a:solidFill>
                        <a:srgbClr val="000000"/>
                      </a:solidFill>
                      <a:prstDash val="solid"/>
                    </a:lnT>
                    <a:lnB w="10202">
                      <a:solidFill>
                        <a:srgbClr val="000000"/>
                      </a:solidFill>
                      <a:prstDash val="solid"/>
                    </a:lnB>
                    <a:solidFill>
                      <a:srgbClr val="D3D3D3"/>
                    </a:solidFill>
                  </a:tcPr>
                </a:tc>
                <a:tc>
                  <a:txBody>
                    <a:bodyPr/>
                    <a:lstStyle/>
                    <a:p>
                      <a:pPr>
                        <a:lnSpc>
                          <a:spcPct val="100000"/>
                        </a:lnSpc>
                      </a:pPr>
                      <a:endParaRPr sz="1200">
                        <a:latin typeface="Times New Roman"/>
                        <a:cs typeface="Times New Roman"/>
                      </a:endParaRPr>
                    </a:p>
                    <a:p>
                      <a:pPr>
                        <a:lnSpc>
                          <a:spcPct val="100000"/>
                        </a:lnSpc>
                        <a:spcBef>
                          <a:spcPts val="40"/>
                        </a:spcBef>
                      </a:pPr>
                      <a:endParaRPr sz="1150">
                        <a:latin typeface="Times New Roman"/>
                        <a:cs typeface="Times New Roman"/>
                      </a:endParaRPr>
                    </a:p>
                    <a:p>
                      <a:pPr algn="ctr">
                        <a:lnSpc>
                          <a:spcPct val="100000"/>
                        </a:lnSpc>
                      </a:pPr>
                      <a:r>
                        <a:rPr sz="1100" b="1" spc="5" dirty="0">
                          <a:latin typeface="Times New Roman"/>
                          <a:cs typeface="Times New Roman"/>
                        </a:rPr>
                        <a:t>Violation</a:t>
                      </a:r>
                      <a:endParaRPr sz="1100">
                        <a:latin typeface="Times New Roman"/>
                        <a:cs typeface="Times New Roman"/>
                      </a:endParaRPr>
                    </a:p>
                  </a:txBody>
                  <a:tcPr marL="0" marR="0" marT="0" marB="0">
                    <a:lnL w="10207">
                      <a:solidFill>
                        <a:srgbClr val="000000"/>
                      </a:solidFill>
                      <a:prstDash val="solid"/>
                    </a:lnL>
                    <a:lnR w="10207">
                      <a:solidFill>
                        <a:srgbClr val="000000"/>
                      </a:solidFill>
                      <a:prstDash val="solid"/>
                    </a:lnR>
                    <a:lnT w="10201">
                      <a:solidFill>
                        <a:srgbClr val="000000"/>
                      </a:solidFill>
                      <a:prstDash val="solid"/>
                    </a:lnT>
                    <a:lnB w="10202">
                      <a:solidFill>
                        <a:srgbClr val="000000"/>
                      </a:solidFill>
                      <a:prstDash val="solid"/>
                    </a:lnB>
                    <a:solidFill>
                      <a:srgbClr val="D3D3D3"/>
                    </a:solidFill>
                  </a:tcPr>
                </a:tc>
                <a:tc>
                  <a:txBody>
                    <a:bodyPr/>
                    <a:lstStyle/>
                    <a:p>
                      <a:pPr>
                        <a:lnSpc>
                          <a:spcPct val="100000"/>
                        </a:lnSpc>
                      </a:pPr>
                      <a:endParaRPr sz="1200">
                        <a:latin typeface="Times New Roman"/>
                        <a:cs typeface="Times New Roman"/>
                      </a:endParaRPr>
                    </a:p>
                    <a:p>
                      <a:pPr>
                        <a:lnSpc>
                          <a:spcPct val="100000"/>
                        </a:lnSpc>
                        <a:spcBef>
                          <a:spcPts val="40"/>
                        </a:spcBef>
                      </a:pPr>
                      <a:endParaRPr sz="1150">
                        <a:latin typeface="Times New Roman"/>
                        <a:cs typeface="Times New Roman"/>
                      </a:endParaRPr>
                    </a:p>
                    <a:p>
                      <a:pPr marL="710565">
                        <a:lnSpc>
                          <a:spcPct val="100000"/>
                        </a:lnSpc>
                      </a:pPr>
                      <a:r>
                        <a:rPr sz="1100" b="1" dirty="0">
                          <a:latin typeface="Times New Roman"/>
                          <a:cs typeface="Times New Roman"/>
                        </a:rPr>
                        <a:t>Typical</a:t>
                      </a:r>
                      <a:r>
                        <a:rPr sz="1100" b="1" spc="-65" dirty="0">
                          <a:latin typeface="Times New Roman"/>
                          <a:cs typeface="Times New Roman"/>
                        </a:rPr>
                        <a:t> </a:t>
                      </a:r>
                      <a:r>
                        <a:rPr sz="1100" b="1" spc="5" dirty="0">
                          <a:latin typeface="Times New Roman"/>
                          <a:cs typeface="Times New Roman"/>
                        </a:rPr>
                        <a:t>Source</a:t>
                      </a:r>
                      <a:endParaRPr sz="1100">
                        <a:latin typeface="Times New Roman"/>
                        <a:cs typeface="Times New Roman"/>
                      </a:endParaRPr>
                    </a:p>
                  </a:txBody>
                  <a:tcPr marL="0" marR="0" marT="0" marB="0">
                    <a:lnL w="10207">
                      <a:solidFill>
                        <a:srgbClr val="000000"/>
                      </a:solidFill>
                      <a:prstDash val="solid"/>
                    </a:lnL>
                    <a:lnR w="7922">
                      <a:solidFill>
                        <a:srgbClr val="000000"/>
                      </a:solidFill>
                      <a:prstDash val="solid"/>
                    </a:lnR>
                    <a:lnT w="10201">
                      <a:solidFill>
                        <a:srgbClr val="000000"/>
                      </a:solidFill>
                      <a:prstDash val="solid"/>
                    </a:lnT>
                    <a:lnB w="10202">
                      <a:solidFill>
                        <a:srgbClr val="000000"/>
                      </a:solidFill>
                      <a:prstDash val="solid"/>
                    </a:lnB>
                    <a:solidFill>
                      <a:srgbClr val="D3D3D3"/>
                    </a:solidFill>
                  </a:tcPr>
                </a:tc>
                <a:extLst>
                  <a:ext uri="{0D108BD9-81ED-4DB2-BD59-A6C34878D82A}">
                    <a16:rowId xmlns:a16="http://schemas.microsoft.com/office/drawing/2014/main" val="10001"/>
                  </a:ext>
                </a:extLst>
              </a:tr>
              <a:tr h="192772">
                <a:tc>
                  <a:txBody>
                    <a:bodyPr/>
                    <a:lstStyle/>
                    <a:p>
                      <a:pPr marL="31750">
                        <a:lnSpc>
                          <a:spcPct val="100000"/>
                        </a:lnSpc>
                        <a:spcBef>
                          <a:spcPts val="155"/>
                        </a:spcBef>
                      </a:pPr>
                      <a:r>
                        <a:rPr lang="en-US" sz="1100" dirty="0" err="1">
                          <a:latin typeface="Times New Roman"/>
                          <a:cs typeface="Times New Roman"/>
                        </a:rPr>
                        <a:t>Bromodichloromethane</a:t>
                      </a:r>
                      <a:r>
                        <a:rPr lang="en-US" sz="1100" dirty="0">
                          <a:latin typeface="Times New Roman"/>
                          <a:cs typeface="Times New Roman"/>
                        </a:rPr>
                        <a:t> (ppb)</a:t>
                      </a:r>
                      <a:endParaRPr sz="1100" dirty="0">
                        <a:latin typeface="Times New Roman"/>
                        <a:cs typeface="Times New Roman"/>
                      </a:endParaRPr>
                    </a:p>
                  </a:txBody>
                  <a:tcPr marL="0" marR="0" marT="19685" marB="0" anchor="b">
                    <a:lnL w="10207">
                      <a:solidFill>
                        <a:srgbClr val="000000"/>
                      </a:solidFill>
                      <a:prstDash val="solid"/>
                    </a:lnL>
                    <a:lnR w="10207">
                      <a:solidFill>
                        <a:srgbClr val="000000"/>
                      </a:solidFill>
                      <a:prstDash val="solid"/>
                    </a:lnR>
                    <a:lnT w="10202">
                      <a:solidFill>
                        <a:srgbClr val="000000"/>
                      </a:solidFill>
                      <a:prstDash val="solid"/>
                    </a:lnT>
                    <a:lnB w="10201" cap="flat" cmpd="sng" algn="ctr">
                      <a:solidFill>
                        <a:srgbClr val="000000"/>
                      </a:solidFill>
                      <a:prstDash val="solid"/>
                      <a:round/>
                      <a:headEnd type="none" w="med" len="med"/>
                      <a:tailEnd type="none" w="med" len="med"/>
                    </a:lnB>
                    <a:solidFill>
                      <a:srgbClr val="CFE2F5"/>
                    </a:solidFill>
                  </a:tcPr>
                </a:tc>
                <a:tc>
                  <a:txBody>
                    <a:bodyPr/>
                    <a:lstStyle/>
                    <a:p>
                      <a:pPr marL="635" algn="ctr">
                        <a:lnSpc>
                          <a:spcPct val="100000"/>
                        </a:lnSpc>
                        <a:spcBef>
                          <a:spcPts val="155"/>
                        </a:spcBef>
                      </a:pPr>
                      <a:endParaRPr sz="1100" dirty="0">
                        <a:latin typeface="Times New Roman"/>
                        <a:cs typeface="Times New Roman"/>
                      </a:endParaRPr>
                    </a:p>
                  </a:txBody>
                  <a:tcPr marL="0" marR="0" marT="19685" marB="0">
                    <a:lnL w="10207">
                      <a:solidFill>
                        <a:srgbClr val="000000"/>
                      </a:solidFill>
                      <a:prstDash val="solid"/>
                    </a:lnL>
                    <a:lnR w="10207">
                      <a:solidFill>
                        <a:srgbClr val="000000"/>
                      </a:solidFill>
                      <a:prstDash val="solid"/>
                    </a:lnR>
                    <a:lnT w="10202">
                      <a:solidFill>
                        <a:srgbClr val="000000"/>
                      </a:solidFill>
                      <a:prstDash val="solid"/>
                    </a:lnT>
                    <a:lnB w="10201" cap="flat" cmpd="sng" algn="ctr">
                      <a:solidFill>
                        <a:srgbClr val="000000"/>
                      </a:solidFill>
                      <a:prstDash val="solid"/>
                      <a:round/>
                      <a:headEnd type="none" w="med" len="med"/>
                      <a:tailEnd type="none" w="med" len="med"/>
                    </a:lnB>
                    <a:solidFill>
                      <a:srgbClr val="CFE2F5"/>
                    </a:solidFill>
                  </a:tcPr>
                </a:tc>
                <a:tc>
                  <a:txBody>
                    <a:bodyPr/>
                    <a:lstStyle/>
                    <a:p>
                      <a:pPr marL="1270" algn="ctr">
                        <a:lnSpc>
                          <a:spcPct val="100000"/>
                        </a:lnSpc>
                        <a:spcBef>
                          <a:spcPts val="155"/>
                        </a:spcBef>
                      </a:pPr>
                      <a:endParaRPr sz="1100" dirty="0">
                        <a:latin typeface="Times New Roman"/>
                        <a:cs typeface="Times New Roman"/>
                      </a:endParaRPr>
                    </a:p>
                  </a:txBody>
                  <a:tcPr marL="0" marR="0" marT="19685" marB="0">
                    <a:lnL w="10207">
                      <a:solidFill>
                        <a:srgbClr val="000000"/>
                      </a:solidFill>
                      <a:prstDash val="solid"/>
                    </a:lnL>
                    <a:lnR w="10208">
                      <a:solidFill>
                        <a:srgbClr val="000000"/>
                      </a:solidFill>
                      <a:prstDash val="solid"/>
                    </a:lnR>
                    <a:lnT w="10202">
                      <a:solidFill>
                        <a:srgbClr val="000000"/>
                      </a:solidFill>
                      <a:prstDash val="solid"/>
                    </a:lnT>
                    <a:lnB w="10201"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155"/>
                        </a:spcBef>
                      </a:pPr>
                      <a:r>
                        <a:rPr lang="en-US" sz="1100" dirty="0">
                          <a:latin typeface="Times New Roman"/>
                          <a:cs typeface="Times New Roman"/>
                        </a:rPr>
                        <a:t>5.2</a:t>
                      </a:r>
                      <a:endParaRPr sz="1100" dirty="0">
                        <a:latin typeface="Times New Roman"/>
                        <a:cs typeface="Times New Roman"/>
                      </a:endParaRPr>
                    </a:p>
                  </a:txBody>
                  <a:tcPr marL="0" marR="0" marT="19685" marB="0" anchor="b">
                    <a:lnL w="10208">
                      <a:solidFill>
                        <a:srgbClr val="000000"/>
                      </a:solidFill>
                      <a:prstDash val="solid"/>
                    </a:lnL>
                    <a:lnR w="10207">
                      <a:solidFill>
                        <a:srgbClr val="000000"/>
                      </a:solidFill>
                      <a:prstDash val="solid"/>
                    </a:lnR>
                    <a:lnT w="10202">
                      <a:solidFill>
                        <a:srgbClr val="000000"/>
                      </a:solidFill>
                      <a:prstDash val="solid"/>
                    </a:lnT>
                    <a:lnB w="10201"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155"/>
                        </a:spcBef>
                      </a:pPr>
                      <a:r>
                        <a:rPr lang="en-US" sz="1100" spc="5" dirty="0">
                          <a:latin typeface="Times New Roman"/>
                          <a:cs typeface="Times New Roman"/>
                        </a:rPr>
                        <a:t>NA</a:t>
                      </a:r>
                      <a:endParaRPr sz="1100" dirty="0">
                        <a:latin typeface="Times New Roman"/>
                        <a:cs typeface="Times New Roman"/>
                      </a:endParaRPr>
                    </a:p>
                  </a:txBody>
                  <a:tcPr marL="0" marR="0" marT="19685" marB="0" anchor="b">
                    <a:lnL w="10207">
                      <a:solidFill>
                        <a:srgbClr val="000000"/>
                      </a:solidFill>
                      <a:prstDash val="solid"/>
                    </a:lnL>
                    <a:lnR w="10207">
                      <a:solidFill>
                        <a:srgbClr val="000000"/>
                      </a:solidFill>
                      <a:prstDash val="solid"/>
                    </a:lnR>
                    <a:lnT w="10202">
                      <a:solidFill>
                        <a:srgbClr val="000000"/>
                      </a:solidFill>
                      <a:prstDash val="solid"/>
                    </a:lnT>
                    <a:lnB w="10201" cap="flat" cmpd="sng" algn="ctr">
                      <a:solidFill>
                        <a:srgbClr val="000000"/>
                      </a:solidFill>
                      <a:prstDash val="solid"/>
                      <a:round/>
                      <a:headEnd type="none" w="med" len="med"/>
                      <a:tailEnd type="none" w="med" len="med"/>
                    </a:lnB>
                    <a:solidFill>
                      <a:srgbClr val="CFE2F5"/>
                    </a:solidFill>
                  </a:tcPr>
                </a:tc>
                <a:tc>
                  <a:txBody>
                    <a:bodyPr/>
                    <a:lstStyle/>
                    <a:p>
                      <a:pPr marL="25400">
                        <a:lnSpc>
                          <a:spcPct val="100000"/>
                        </a:lnSpc>
                        <a:spcBef>
                          <a:spcPts val="155"/>
                        </a:spcBef>
                      </a:pPr>
                      <a:r>
                        <a:rPr lang="en-US" sz="1100" dirty="0">
                          <a:latin typeface="Times New Roman"/>
                          <a:cs typeface="Times New Roman"/>
                        </a:rPr>
                        <a:t>Byproduct of drinking-water disinfection</a:t>
                      </a:r>
                      <a:endParaRPr sz="1100" dirty="0">
                        <a:latin typeface="Times New Roman"/>
                        <a:cs typeface="Times New Roman"/>
                      </a:endParaRPr>
                    </a:p>
                  </a:txBody>
                  <a:tcPr marL="0" marR="0" marT="19685" marB="0">
                    <a:lnL w="10207">
                      <a:solidFill>
                        <a:srgbClr val="000000"/>
                      </a:solidFill>
                      <a:prstDash val="solid"/>
                    </a:lnL>
                    <a:lnR w="7922">
                      <a:solidFill>
                        <a:srgbClr val="000000"/>
                      </a:solidFill>
                      <a:prstDash val="solid"/>
                    </a:lnR>
                    <a:lnT w="10202">
                      <a:solidFill>
                        <a:srgbClr val="000000"/>
                      </a:solidFill>
                      <a:prstDash val="solid"/>
                    </a:lnT>
                    <a:lnB w="10201" cap="flat" cmpd="sng" algn="ctr">
                      <a:solidFill>
                        <a:srgbClr val="000000"/>
                      </a:solidFill>
                      <a:prstDash val="solid"/>
                      <a:round/>
                      <a:headEnd type="none" w="med" len="med"/>
                      <a:tailEnd type="none" w="med" len="med"/>
                    </a:lnB>
                    <a:solidFill>
                      <a:srgbClr val="CFE2F5"/>
                    </a:solidFill>
                  </a:tcPr>
                </a:tc>
                <a:extLst>
                  <a:ext uri="{0D108BD9-81ED-4DB2-BD59-A6C34878D82A}">
                    <a16:rowId xmlns:a16="http://schemas.microsoft.com/office/drawing/2014/main" val="10002"/>
                  </a:ext>
                </a:extLst>
              </a:tr>
              <a:tr h="323587">
                <a:tc>
                  <a:txBody>
                    <a:bodyPr/>
                    <a:lstStyle/>
                    <a:p>
                      <a:pPr marL="31750" marR="414020">
                        <a:lnSpc>
                          <a:spcPts val="1290"/>
                        </a:lnSpc>
                        <a:spcBef>
                          <a:spcPts val="225"/>
                        </a:spcBef>
                      </a:pPr>
                      <a:r>
                        <a:rPr lang="en-US" sz="1100" spc="5" dirty="0" err="1">
                          <a:latin typeface="Times New Roman"/>
                          <a:cs typeface="Times New Roman"/>
                        </a:rPr>
                        <a:t>Chlorodibromomethane</a:t>
                      </a:r>
                      <a:r>
                        <a:rPr lang="en-US" sz="1100" spc="5" dirty="0">
                          <a:latin typeface="Times New Roman"/>
                          <a:cs typeface="Times New Roman"/>
                        </a:rPr>
                        <a:t> (ppb)</a:t>
                      </a:r>
                      <a:endParaRPr sz="1100" dirty="0">
                        <a:latin typeface="Times New Roman"/>
                        <a:cs typeface="Times New Roman"/>
                      </a:endParaRPr>
                    </a:p>
                  </a:txBody>
                  <a:tcPr marL="0" marR="0" marT="28575" marB="0" anchor="b">
                    <a:lnL w="10207">
                      <a:solidFill>
                        <a:srgbClr val="000000"/>
                      </a:solidFill>
                      <a:prstDash val="solid"/>
                    </a:lnL>
                    <a:lnR w="10207">
                      <a:solidFill>
                        <a:srgbClr val="000000"/>
                      </a:solidFill>
                      <a:prstDash val="solid"/>
                    </a:lnR>
                    <a:lnT w="10201">
                      <a:solidFill>
                        <a:srgbClr val="000000"/>
                      </a:solidFill>
                      <a:prstDash val="solid"/>
                    </a:lnT>
                    <a:lnB w="10201">
                      <a:solidFill>
                        <a:srgbClr val="000000"/>
                      </a:solidFill>
                      <a:prstDash val="solid"/>
                    </a:lnB>
                    <a:solidFill>
                      <a:srgbClr val="CFE2F5"/>
                    </a:solidFill>
                  </a:tcPr>
                </a:tc>
                <a:tc>
                  <a:txBody>
                    <a:bodyPr/>
                    <a:lstStyle/>
                    <a:p>
                      <a:pPr marL="635" algn="ctr">
                        <a:lnSpc>
                          <a:spcPct val="100000"/>
                        </a:lnSpc>
                        <a:spcBef>
                          <a:spcPts val="800"/>
                        </a:spcBef>
                      </a:pPr>
                      <a:endParaRPr sz="1100" dirty="0">
                        <a:latin typeface="Times New Roman"/>
                        <a:cs typeface="Times New Roman"/>
                      </a:endParaRPr>
                    </a:p>
                  </a:txBody>
                  <a:tcPr marL="0" marR="0" marT="101600" marB="0">
                    <a:lnL w="10207">
                      <a:solidFill>
                        <a:srgbClr val="000000"/>
                      </a:solidFill>
                      <a:prstDash val="solid"/>
                    </a:lnL>
                    <a:lnR w="10207">
                      <a:solidFill>
                        <a:srgbClr val="000000"/>
                      </a:solidFill>
                      <a:prstDash val="solid"/>
                    </a:lnR>
                    <a:lnT w="10201">
                      <a:solidFill>
                        <a:srgbClr val="000000"/>
                      </a:solidFill>
                      <a:prstDash val="solid"/>
                    </a:lnT>
                    <a:lnB w="10201">
                      <a:solidFill>
                        <a:srgbClr val="000000"/>
                      </a:solidFill>
                      <a:prstDash val="solid"/>
                    </a:lnB>
                    <a:solidFill>
                      <a:srgbClr val="CFE2F5"/>
                    </a:solidFill>
                  </a:tcPr>
                </a:tc>
                <a:tc>
                  <a:txBody>
                    <a:bodyPr/>
                    <a:lstStyle/>
                    <a:p>
                      <a:pPr algn="ctr">
                        <a:lnSpc>
                          <a:spcPct val="100000"/>
                        </a:lnSpc>
                        <a:spcBef>
                          <a:spcPts val="800"/>
                        </a:spcBef>
                      </a:pPr>
                      <a:endParaRPr sz="1100" dirty="0">
                        <a:latin typeface="Times New Roman"/>
                        <a:cs typeface="Times New Roman"/>
                      </a:endParaRPr>
                    </a:p>
                  </a:txBody>
                  <a:tcPr marL="0" marR="0" marT="101600" marB="0">
                    <a:lnL w="10207">
                      <a:solidFill>
                        <a:srgbClr val="000000"/>
                      </a:solidFill>
                      <a:prstDash val="solid"/>
                    </a:lnL>
                    <a:lnR w="10208">
                      <a:solidFill>
                        <a:srgbClr val="000000"/>
                      </a:solidFill>
                      <a:prstDash val="solid"/>
                    </a:lnR>
                    <a:lnT w="10201">
                      <a:solidFill>
                        <a:srgbClr val="000000"/>
                      </a:solidFill>
                      <a:prstDash val="solid"/>
                    </a:lnT>
                    <a:lnB w="10201">
                      <a:solidFill>
                        <a:srgbClr val="000000"/>
                      </a:solidFill>
                      <a:prstDash val="solid"/>
                    </a:lnB>
                    <a:solidFill>
                      <a:srgbClr val="CFE2F5"/>
                    </a:solidFill>
                  </a:tcPr>
                </a:tc>
                <a:tc>
                  <a:txBody>
                    <a:bodyPr/>
                    <a:lstStyle/>
                    <a:p>
                      <a:pPr algn="ctr">
                        <a:lnSpc>
                          <a:spcPct val="100000"/>
                        </a:lnSpc>
                        <a:spcBef>
                          <a:spcPts val="800"/>
                        </a:spcBef>
                      </a:pPr>
                      <a:r>
                        <a:rPr lang="en-US" sz="1100" spc="5" dirty="0">
                          <a:latin typeface="Times New Roman"/>
                          <a:cs typeface="Times New Roman"/>
                        </a:rPr>
                        <a:t>0.68</a:t>
                      </a:r>
                      <a:endParaRPr sz="1100" dirty="0">
                        <a:latin typeface="Times New Roman"/>
                        <a:cs typeface="Times New Roman"/>
                      </a:endParaRPr>
                    </a:p>
                  </a:txBody>
                  <a:tcPr marL="0" marR="0" marT="101600" marB="0" anchor="b">
                    <a:lnL w="10208">
                      <a:solidFill>
                        <a:srgbClr val="000000"/>
                      </a:solidFill>
                      <a:prstDash val="solid"/>
                    </a:lnL>
                    <a:lnR w="10207">
                      <a:solidFill>
                        <a:srgbClr val="000000"/>
                      </a:solidFill>
                      <a:prstDash val="solid"/>
                    </a:lnR>
                    <a:lnT w="10201">
                      <a:solidFill>
                        <a:srgbClr val="000000"/>
                      </a:solidFill>
                      <a:prstDash val="solid"/>
                    </a:lnT>
                    <a:lnB w="10201">
                      <a:solidFill>
                        <a:srgbClr val="000000"/>
                      </a:solidFill>
                      <a:prstDash val="solid"/>
                    </a:lnB>
                    <a:solidFill>
                      <a:srgbClr val="CFE2F5"/>
                    </a:solidFill>
                  </a:tcPr>
                </a:tc>
                <a:tc>
                  <a:txBody>
                    <a:bodyPr/>
                    <a:lstStyle/>
                    <a:p>
                      <a:pPr algn="ctr">
                        <a:lnSpc>
                          <a:spcPct val="100000"/>
                        </a:lnSpc>
                        <a:spcBef>
                          <a:spcPts val="800"/>
                        </a:spcBef>
                      </a:pPr>
                      <a:r>
                        <a:rPr sz="1100" spc="5" dirty="0">
                          <a:latin typeface="Times New Roman"/>
                          <a:cs typeface="Times New Roman"/>
                        </a:rPr>
                        <a:t>N</a:t>
                      </a:r>
                      <a:r>
                        <a:rPr lang="en-US" sz="1100" spc="5" dirty="0">
                          <a:latin typeface="Times New Roman"/>
                          <a:cs typeface="Times New Roman"/>
                        </a:rPr>
                        <a:t>A</a:t>
                      </a:r>
                      <a:endParaRPr sz="1100" dirty="0">
                        <a:latin typeface="Times New Roman"/>
                        <a:cs typeface="Times New Roman"/>
                      </a:endParaRPr>
                    </a:p>
                  </a:txBody>
                  <a:tcPr marL="0" marR="0" marT="101600" marB="0" anchor="b">
                    <a:lnL w="10207">
                      <a:solidFill>
                        <a:srgbClr val="000000"/>
                      </a:solidFill>
                      <a:prstDash val="solid"/>
                    </a:lnL>
                    <a:lnR w="10207">
                      <a:solidFill>
                        <a:srgbClr val="000000"/>
                      </a:solidFill>
                      <a:prstDash val="solid"/>
                    </a:lnR>
                    <a:lnT w="10201">
                      <a:solidFill>
                        <a:srgbClr val="000000"/>
                      </a:solidFill>
                      <a:prstDash val="solid"/>
                    </a:lnT>
                    <a:lnB w="10201">
                      <a:solidFill>
                        <a:srgbClr val="000000"/>
                      </a:solidFill>
                      <a:prstDash val="solid"/>
                    </a:lnB>
                    <a:solidFill>
                      <a:srgbClr val="CFE2F5"/>
                    </a:solidFill>
                  </a:tcPr>
                </a:tc>
                <a:tc>
                  <a:txBody>
                    <a:bodyPr/>
                    <a:lstStyle/>
                    <a:p>
                      <a:pPr marL="25400">
                        <a:lnSpc>
                          <a:spcPct val="100000"/>
                        </a:lnSpc>
                        <a:spcBef>
                          <a:spcPts val="800"/>
                        </a:spcBef>
                      </a:pPr>
                      <a:r>
                        <a:rPr lang="en-US" sz="1100" dirty="0">
                          <a:latin typeface="Times New Roman"/>
                          <a:cs typeface="Times New Roman"/>
                        </a:rPr>
                        <a:t>Byproduct of drinking-water</a:t>
                      </a:r>
                      <a:r>
                        <a:rPr lang="en-US" sz="1100" baseline="0" dirty="0">
                          <a:latin typeface="Times New Roman"/>
                          <a:cs typeface="Times New Roman"/>
                        </a:rPr>
                        <a:t> disinfection</a:t>
                      </a:r>
                      <a:endParaRPr sz="1100" dirty="0">
                        <a:latin typeface="Times New Roman"/>
                        <a:cs typeface="Times New Roman"/>
                      </a:endParaRPr>
                    </a:p>
                  </a:txBody>
                  <a:tcPr marL="0" marR="0" marT="101600" marB="0">
                    <a:lnL w="10207">
                      <a:solidFill>
                        <a:srgbClr val="000000"/>
                      </a:solidFill>
                      <a:prstDash val="solid"/>
                    </a:lnL>
                    <a:lnR w="7922">
                      <a:solidFill>
                        <a:srgbClr val="000000"/>
                      </a:solidFill>
                      <a:prstDash val="solid"/>
                    </a:lnR>
                    <a:lnT w="10201">
                      <a:solidFill>
                        <a:srgbClr val="000000"/>
                      </a:solidFill>
                      <a:prstDash val="solid"/>
                    </a:lnT>
                    <a:lnB w="10201">
                      <a:solidFill>
                        <a:srgbClr val="000000"/>
                      </a:solidFill>
                      <a:prstDash val="solid"/>
                    </a:lnB>
                    <a:solidFill>
                      <a:srgbClr val="CFE2F5"/>
                    </a:solidFill>
                  </a:tcPr>
                </a:tc>
                <a:extLst>
                  <a:ext uri="{0D108BD9-81ED-4DB2-BD59-A6C34878D82A}">
                    <a16:rowId xmlns:a16="http://schemas.microsoft.com/office/drawing/2014/main" val="10003"/>
                  </a:ext>
                </a:extLst>
              </a:tr>
              <a:tr h="324966">
                <a:tc>
                  <a:txBody>
                    <a:bodyPr/>
                    <a:lstStyle/>
                    <a:p>
                      <a:pPr marL="31750" marR="414020">
                        <a:lnSpc>
                          <a:spcPts val="1290"/>
                        </a:lnSpc>
                        <a:spcBef>
                          <a:spcPts val="225"/>
                        </a:spcBef>
                      </a:pPr>
                      <a:r>
                        <a:rPr lang="en-US" sz="1100" dirty="0">
                          <a:latin typeface="Times New Roman"/>
                          <a:cs typeface="Times New Roman"/>
                        </a:rPr>
                        <a:t>Chloroform (ppb)</a:t>
                      </a:r>
                      <a:endParaRPr sz="1100" dirty="0">
                        <a:latin typeface="Times New Roman"/>
                        <a:cs typeface="Times New Roman"/>
                      </a:endParaRPr>
                    </a:p>
                  </a:txBody>
                  <a:tcPr marL="0" marR="0" marT="28575" marB="0" anchor="b">
                    <a:lnL w="10207">
                      <a:solidFill>
                        <a:srgbClr val="000000"/>
                      </a:solidFill>
                      <a:prstDash val="solid"/>
                    </a:lnL>
                    <a:lnR w="10207" cap="flat" cmpd="sng" algn="ctr">
                      <a:solidFill>
                        <a:srgbClr val="000000"/>
                      </a:solidFill>
                      <a:prstDash val="solid"/>
                      <a:round/>
                      <a:headEnd type="none" w="med" len="med"/>
                      <a:tailEnd type="none" w="med" len="med"/>
                    </a:lnR>
                    <a:lnT w="10201" cap="flat" cmpd="sng" algn="ctr">
                      <a:solidFill>
                        <a:srgbClr val="000000"/>
                      </a:solidFill>
                      <a:prstDash val="solid"/>
                      <a:round/>
                      <a:headEnd type="none" w="med" len="med"/>
                      <a:tailEnd type="none" w="med" len="med"/>
                    </a:lnT>
                    <a:lnB w="10202">
                      <a:solidFill>
                        <a:srgbClr val="000000"/>
                      </a:solidFill>
                      <a:prstDash val="solid"/>
                    </a:lnB>
                    <a:solidFill>
                      <a:srgbClr val="CFE2F5"/>
                    </a:solidFill>
                  </a:tcPr>
                </a:tc>
                <a:tc>
                  <a:txBody>
                    <a:bodyPr/>
                    <a:lstStyle/>
                    <a:p>
                      <a:pPr marL="635" algn="ctr">
                        <a:lnSpc>
                          <a:spcPct val="100000"/>
                        </a:lnSpc>
                        <a:spcBef>
                          <a:spcPts val="800"/>
                        </a:spcBef>
                      </a:pPr>
                      <a:endParaRPr sz="1100" dirty="0">
                        <a:latin typeface="Times New Roman"/>
                        <a:cs typeface="Times New Roman"/>
                      </a:endParaRPr>
                    </a:p>
                  </a:txBody>
                  <a:tcPr marL="0" marR="0" marT="101600" marB="0">
                    <a:lnL w="10207" cap="flat" cmpd="sng" algn="ctr">
                      <a:solidFill>
                        <a:srgbClr val="000000"/>
                      </a:solidFill>
                      <a:prstDash val="solid"/>
                      <a:round/>
                      <a:headEnd type="none" w="med" len="med"/>
                      <a:tailEnd type="none" w="med" len="med"/>
                    </a:lnL>
                    <a:lnR w="10207" cap="flat" cmpd="sng" algn="ctr">
                      <a:solidFill>
                        <a:srgbClr val="000000"/>
                      </a:solidFill>
                      <a:prstDash val="solid"/>
                      <a:round/>
                      <a:headEnd type="none" w="med" len="med"/>
                      <a:tailEnd type="none" w="med" len="med"/>
                    </a:lnR>
                    <a:lnT w="10201" cap="flat" cmpd="sng" algn="ctr">
                      <a:solidFill>
                        <a:srgbClr val="000000"/>
                      </a:solidFill>
                      <a:prstDash val="solid"/>
                      <a:round/>
                      <a:headEnd type="none" w="med" len="med"/>
                      <a:tailEnd type="none" w="med" len="med"/>
                    </a:lnT>
                    <a:lnB w="10202">
                      <a:solidFill>
                        <a:srgbClr val="000000"/>
                      </a:solidFill>
                      <a:prstDash val="solid"/>
                    </a:lnB>
                    <a:solidFill>
                      <a:srgbClr val="CFE2F5"/>
                    </a:solidFill>
                  </a:tcPr>
                </a:tc>
                <a:tc>
                  <a:txBody>
                    <a:bodyPr/>
                    <a:lstStyle/>
                    <a:p>
                      <a:pPr algn="ctr">
                        <a:lnSpc>
                          <a:spcPct val="100000"/>
                        </a:lnSpc>
                        <a:spcBef>
                          <a:spcPts val="800"/>
                        </a:spcBef>
                      </a:pPr>
                      <a:endParaRPr sz="1100" dirty="0">
                        <a:latin typeface="Times New Roman"/>
                        <a:cs typeface="Times New Roman"/>
                      </a:endParaRPr>
                    </a:p>
                  </a:txBody>
                  <a:tcPr marL="0" marR="0" marT="101600" marB="0">
                    <a:lnL w="10207" cap="flat" cmpd="sng" algn="ctr">
                      <a:solidFill>
                        <a:srgbClr val="000000"/>
                      </a:solidFill>
                      <a:prstDash val="solid"/>
                      <a:round/>
                      <a:headEnd type="none" w="med" len="med"/>
                      <a:tailEnd type="none" w="med" len="med"/>
                    </a:lnL>
                    <a:lnR w="10208" cap="flat" cmpd="sng" algn="ctr">
                      <a:solidFill>
                        <a:srgbClr val="000000"/>
                      </a:solidFill>
                      <a:prstDash val="solid"/>
                      <a:round/>
                      <a:headEnd type="none" w="med" len="med"/>
                      <a:tailEnd type="none" w="med" len="med"/>
                    </a:lnR>
                    <a:lnT w="10201" cap="flat" cmpd="sng" algn="ctr">
                      <a:solidFill>
                        <a:srgbClr val="000000"/>
                      </a:solidFill>
                      <a:prstDash val="solid"/>
                      <a:round/>
                      <a:headEnd type="none" w="med" len="med"/>
                      <a:tailEnd type="none" w="med" len="med"/>
                    </a:lnT>
                    <a:lnB w="10202">
                      <a:solidFill>
                        <a:srgbClr val="000000"/>
                      </a:solidFill>
                      <a:prstDash val="solid"/>
                    </a:lnB>
                    <a:solidFill>
                      <a:srgbClr val="CFE2F5"/>
                    </a:solidFill>
                  </a:tcPr>
                </a:tc>
                <a:tc>
                  <a:txBody>
                    <a:bodyPr/>
                    <a:lstStyle/>
                    <a:p>
                      <a:pPr algn="ctr">
                        <a:lnSpc>
                          <a:spcPct val="100000"/>
                        </a:lnSpc>
                        <a:spcBef>
                          <a:spcPts val="800"/>
                        </a:spcBef>
                      </a:pPr>
                      <a:r>
                        <a:rPr lang="en-US" sz="1100" dirty="0">
                          <a:latin typeface="Times New Roman"/>
                          <a:cs typeface="Times New Roman"/>
                        </a:rPr>
                        <a:t>29.8</a:t>
                      </a:r>
                      <a:endParaRPr sz="1100" dirty="0">
                        <a:latin typeface="Times New Roman"/>
                        <a:cs typeface="Times New Roman"/>
                      </a:endParaRPr>
                    </a:p>
                  </a:txBody>
                  <a:tcPr marL="0" marR="0" marT="101600" marB="0" anchor="b">
                    <a:lnL w="10208" cap="flat" cmpd="sng" algn="ctr">
                      <a:solidFill>
                        <a:srgbClr val="000000"/>
                      </a:solidFill>
                      <a:prstDash val="solid"/>
                      <a:round/>
                      <a:headEnd type="none" w="med" len="med"/>
                      <a:tailEnd type="none" w="med" len="med"/>
                    </a:lnL>
                    <a:lnR w="10207" cap="flat" cmpd="sng" algn="ctr">
                      <a:solidFill>
                        <a:srgbClr val="000000"/>
                      </a:solidFill>
                      <a:prstDash val="solid"/>
                      <a:round/>
                      <a:headEnd type="none" w="med" len="med"/>
                      <a:tailEnd type="none" w="med" len="med"/>
                    </a:lnR>
                    <a:lnT w="10201" cap="flat" cmpd="sng" algn="ctr">
                      <a:solidFill>
                        <a:srgbClr val="000000"/>
                      </a:solidFill>
                      <a:prstDash val="solid"/>
                      <a:round/>
                      <a:headEnd type="none" w="med" len="med"/>
                      <a:tailEnd type="none" w="med" len="med"/>
                    </a:lnT>
                    <a:lnB w="10202">
                      <a:solidFill>
                        <a:srgbClr val="000000"/>
                      </a:solidFill>
                      <a:prstDash val="solid"/>
                    </a:lnB>
                    <a:solidFill>
                      <a:srgbClr val="CFE2F5"/>
                    </a:solidFill>
                  </a:tcPr>
                </a:tc>
                <a:tc>
                  <a:txBody>
                    <a:bodyPr/>
                    <a:lstStyle/>
                    <a:p>
                      <a:pPr algn="ctr">
                        <a:lnSpc>
                          <a:spcPct val="100000"/>
                        </a:lnSpc>
                        <a:spcBef>
                          <a:spcPts val="800"/>
                        </a:spcBef>
                      </a:pPr>
                      <a:r>
                        <a:rPr lang="en-US" sz="1100" dirty="0">
                          <a:latin typeface="Times New Roman"/>
                          <a:cs typeface="Times New Roman"/>
                        </a:rPr>
                        <a:t>NA</a:t>
                      </a:r>
                      <a:endParaRPr sz="1100" dirty="0">
                        <a:latin typeface="Times New Roman"/>
                        <a:cs typeface="Times New Roman"/>
                      </a:endParaRPr>
                    </a:p>
                  </a:txBody>
                  <a:tcPr marL="0" marR="0" marT="101600" marB="0" anchor="b">
                    <a:lnL w="10207" cap="flat" cmpd="sng" algn="ctr">
                      <a:solidFill>
                        <a:srgbClr val="000000"/>
                      </a:solidFill>
                      <a:prstDash val="solid"/>
                      <a:round/>
                      <a:headEnd type="none" w="med" len="med"/>
                      <a:tailEnd type="none" w="med" len="med"/>
                    </a:lnL>
                    <a:lnR w="10207" cap="flat" cmpd="sng" algn="ctr">
                      <a:solidFill>
                        <a:srgbClr val="000000"/>
                      </a:solidFill>
                      <a:prstDash val="solid"/>
                      <a:round/>
                      <a:headEnd type="none" w="med" len="med"/>
                      <a:tailEnd type="none" w="med" len="med"/>
                    </a:lnR>
                    <a:lnT w="10201" cap="flat" cmpd="sng" algn="ctr">
                      <a:solidFill>
                        <a:srgbClr val="000000"/>
                      </a:solidFill>
                      <a:prstDash val="solid"/>
                      <a:round/>
                      <a:headEnd type="none" w="med" len="med"/>
                      <a:tailEnd type="none" w="med" len="med"/>
                    </a:lnT>
                    <a:lnB w="10202">
                      <a:solidFill>
                        <a:srgbClr val="000000"/>
                      </a:solidFill>
                      <a:prstDash val="solid"/>
                    </a:lnB>
                    <a:solidFill>
                      <a:srgbClr val="CFE2F5"/>
                    </a:solidFill>
                  </a:tcPr>
                </a:tc>
                <a:tc>
                  <a:txBody>
                    <a:bodyPr/>
                    <a:lstStyle/>
                    <a:p>
                      <a:pPr marL="25400">
                        <a:lnSpc>
                          <a:spcPct val="100000"/>
                        </a:lnSpc>
                        <a:spcBef>
                          <a:spcPts val="800"/>
                        </a:spcBef>
                      </a:pPr>
                      <a:r>
                        <a:rPr lang="en-US" sz="1100" dirty="0">
                          <a:latin typeface="Times New Roman"/>
                          <a:cs typeface="Times New Roman"/>
                        </a:rPr>
                        <a:t>Byproduct</a:t>
                      </a:r>
                      <a:r>
                        <a:rPr lang="en-US" sz="1100" baseline="0" dirty="0">
                          <a:latin typeface="Times New Roman"/>
                          <a:cs typeface="Times New Roman"/>
                        </a:rPr>
                        <a:t> of drinking-water disinfection</a:t>
                      </a:r>
                      <a:endParaRPr sz="1100" dirty="0">
                        <a:latin typeface="Times New Roman"/>
                        <a:cs typeface="Times New Roman"/>
                      </a:endParaRPr>
                    </a:p>
                  </a:txBody>
                  <a:tcPr marL="0" marR="0" marT="101600" marB="0">
                    <a:lnL w="10207" cap="flat" cmpd="sng" algn="ctr">
                      <a:solidFill>
                        <a:srgbClr val="000000"/>
                      </a:solidFill>
                      <a:prstDash val="solid"/>
                      <a:round/>
                      <a:headEnd type="none" w="med" len="med"/>
                      <a:tailEnd type="none" w="med" len="med"/>
                    </a:lnL>
                    <a:lnR w="7922">
                      <a:solidFill>
                        <a:srgbClr val="000000"/>
                      </a:solidFill>
                      <a:prstDash val="solid"/>
                    </a:lnR>
                    <a:lnT w="10201" cap="flat" cmpd="sng" algn="ctr">
                      <a:solidFill>
                        <a:srgbClr val="000000"/>
                      </a:solidFill>
                      <a:prstDash val="solid"/>
                      <a:round/>
                      <a:headEnd type="none" w="med" len="med"/>
                      <a:tailEnd type="none" w="med" len="med"/>
                    </a:lnT>
                    <a:lnB w="10202">
                      <a:solidFill>
                        <a:srgbClr val="000000"/>
                      </a:solidFill>
                      <a:prstDash val="solid"/>
                    </a:lnB>
                    <a:solidFill>
                      <a:srgbClr val="CFE2F5"/>
                    </a:solidFill>
                  </a:tcPr>
                </a:tc>
                <a:extLst>
                  <a:ext uri="{0D108BD9-81ED-4DB2-BD59-A6C34878D82A}">
                    <a16:rowId xmlns:a16="http://schemas.microsoft.com/office/drawing/2014/main" val="10004"/>
                  </a:ext>
                </a:extLst>
              </a:tr>
              <a:tr h="324966">
                <a:tc>
                  <a:txBody>
                    <a:bodyPr/>
                    <a:lstStyle/>
                    <a:p>
                      <a:pPr marL="31750" marR="414020">
                        <a:lnSpc>
                          <a:spcPts val="1290"/>
                        </a:lnSpc>
                        <a:spcBef>
                          <a:spcPts val="225"/>
                        </a:spcBef>
                      </a:pPr>
                      <a:r>
                        <a:rPr lang="en-US" sz="1100" dirty="0">
                          <a:latin typeface="Times New Roman"/>
                          <a:cs typeface="Times New Roman"/>
                        </a:rPr>
                        <a:t>Sulfate (ppm)</a:t>
                      </a:r>
                      <a:endParaRPr sz="1100" dirty="0">
                        <a:latin typeface="Times New Roman"/>
                        <a:cs typeface="Times New Roman"/>
                      </a:endParaRPr>
                    </a:p>
                  </a:txBody>
                  <a:tcPr marL="0" marR="0" marT="28575" marB="0" anchor="b">
                    <a:lnL w="10207">
                      <a:solidFill>
                        <a:srgbClr val="000000"/>
                      </a:solidFill>
                      <a:prstDash val="solid"/>
                    </a:lnL>
                    <a:lnR w="10207" cap="flat" cmpd="sng" algn="ctr">
                      <a:solidFill>
                        <a:srgbClr val="000000"/>
                      </a:solidFill>
                      <a:prstDash val="solid"/>
                      <a:round/>
                      <a:headEnd type="none" w="med" len="med"/>
                      <a:tailEnd type="none" w="med" len="med"/>
                    </a:lnR>
                    <a:lnT w="10202" cap="flat" cmpd="sng" algn="ctr">
                      <a:solidFill>
                        <a:srgbClr val="000000"/>
                      </a:solidFill>
                      <a:prstDash val="solid"/>
                      <a:round/>
                      <a:headEnd type="none" w="med" len="med"/>
                      <a:tailEnd type="none" w="med" len="med"/>
                    </a:lnT>
                    <a:lnB w="10202">
                      <a:solidFill>
                        <a:srgbClr val="000000"/>
                      </a:solidFill>
                      <a:prstDash val="solid"/>
                    </a:lnB>
                    <a:solidFill>
                      <a:srgbClr val="CFE2F5"/>
                    </a:solidFill>
                  </a:tcPr>
                </a:tc>
                <a:tc>
                  <a:txBody>
                    <a:bodyPr/>
                    <a:lstStyle/>
                    <a:p>
                      <a:pPr marL="635" algn="ctr">
                        <a:lnSpc>
                          <a:spcPct val="100000"/>
                        </a:lnSpc>
                        <a:spcBef>
                          <a:spcPts val="800"/>
                        </a:spcBef>
                      </a:pPr>
                      <a:endParaRPr sz="1100" dirty="0">
                        <a:latin typeface="Times New Roman"/>
                        <a:cs typeface="Times New Roman"/>
                      </a:endParaRPr>
                    </a:p>
                  </a:txBody>
                  <a:tcPr marL="0" marR="0" marT="101600" marB="0">
                    <a:lnL w="10207" cap="flat" cmpd="sng" algn="ctr">
                      <a:solidFill>
                        <a:srgbClr val="000000"/>
                      </a:solidFill>
                      <a:prstDash val="solid"/>
                      <a:round/>
                      <a:headEnd type="none" w="med" len="med"/>
                      <a:tailEnd type="none" w="med" len="med"/>
                    </a:lnL>
                    <a:lnR w="10207" cap="flat" cmpd="sng" algn="ctr">
                      <a:solidFill>
                        <a:srgbClr val="000000"/>
                      </a:solidFill>
                      <a:prstDash val="solid"/>
                      <a:round/>
                      <a:headEnd type="none" w="med" len="med"/>
                      <a:tailEnd type="none" w="med" len="med"/>
                    </a:lnR>
                    <a:lnT w="10202" cap="flat" cmpd="sng" algn="ctr">
                      <a:solidFill>
                        <a:srgbClr val="000000"/>
                      </a:solidFill>
                      <a:prstDash val="solid"/>
                      <a:round/>
                      <a:headEnd type="none" w="med" len="med"/>
                      <a:tailEnd type="none" w="med" len="med"/>
                    </a:lnT>
                    <a:lnB w="10202">
                      <a:solidFill>
                        <a:srgbClr val="000000"/>
                      </a:solidFill>
                      <a:prstDash val="solid"/>
                    </a:lnB>
                    <a:solidFill>
                      <a:srgbClr val="CFE2F5"/>
                    </a:solidFill>
                  </a:tcPr>
                </a:tc>
                <a:tc>
                  <a:txBody>
                    <a:bodyPr/>
                    <a:lstStyle/>
                    <a:p>
                      <a:pPr algn="ctr">
                        <a:lnSpc>
                          <a:spcPct val="100000"/>
                        </a:lnSpc>
                        <a:spcBef>
                          <a:spcPts val="800"/>
                        </a:spcBef>
                      </a:pPr>
                      <a:endParaRPr sz="1100" dirty="0">
                        <a:latin typeface="Times New Roman"/>
                        <a:cs typeface="Times New Roman"/>
                      </a:endParaRPr>
                    </a:p>
                  </a:txBody>
                  <a:tcPr marL="0" marR="0" marT="101600" marB="0">
                    <a:lnL w="10207" cap="flat" cmpd="sng" algn="ctr">
                      <a:solidFill>
                        <a:srgbClr val="000000"/>
                      </a:solidFill>
                      <a:prstDash val="solid"/>
                      <a:round/>
                      <a:headEnd type="none" w="med" len="med"/>
                      <a:tailEnd type="none" w="med" len="med"/>
                    </a:lnL>
                    <a:lnR w="10208" cap="flat" cmpd="sng" algn="ctr">
                      <a:solidFill>
                        <a:srgbClr val="000000"/>
                      </a:solidFill>
                      <a:prstDash val="solid"/>
                      <a:round/>
                      <a:headEnd type="none" w="med" len="med"/>
                      <a:tailEnd type="none" w="med" len="med"/>
                    </a:lnR>
                    <a:lnT w="10202" cap="flat" cmpd="sng" algn="ctr">
                      <a:solidFill>
                        <a:srgbClr val="000000"/>
                      </a:solidFill>
                      <a:prstDash val="solid"/>
                      <a:round/>
                      <a:headEnd type="none" w="med" len="med"/>
                      <a:tailEnd type="none" w="med" len="med"/>
                    </a:lnT>
                    <a:lnB w="10202">
                      <a:solidFill>
                        <a:srgbClr val="000000"/>
                      </a:solidFill>
                      <a:prstDash val="solid"/>
                    </a:lnB>
                    <a:solidFill>
                      <a:srgbClr val="CFE2F5"/>
                    </a:solidFill>
                  </a:tcPr>
                </a:tc>
                <a:tc>
                  <a:txBody>
                    <a:bodyPr/>
                    <a:lstStyle/>
                    <a:p>
                      <a:pPr algn="ctr">
                        <a:lnSpc>
                          <a:spcPct val="100000"/>
                        </a:lnSpc>
                        <a:spcBef>
                          <a:spcPts val="800"/>
                        </a:spcBef>
                      </a:pPr>
                      <a:r>
                        <a:rPr lang="en-US" sz="1100" dirty="0">
                          <a:latin typeface="Times New Roman"/>
                          <a:cs typeface="Times New Roman"/>
                        </a:rPr>
                        <a:t>43.3</a:t>
                      </a:r>
                      <a:endParaRPr sz="1100" dirty="0">
                        <a:latin typeface="Times New Roman"/>
                        <a:cs typeface="Times New Roman"/>
                      </a:endParaRPr>
                    </a:p>
                  </a:txBody>
                  <a:tcPr marL="0" marR="0" marT="101600" marB="0" anchor="b">
                    <a:lnL w="10208" cap="flat" cmpd="sng" algn="ctr">
                      <a:solidFill>
                        <a:srgbClr val="000000"/>
                      </a:solidFill>
                      <a:prstDash val="solid"/>
                      <a:round/>
                      <a:headEnd type="none" w="med" len="med"/>
                      <a:tailEnd type="none" w="med" len="med"/>
                    </a:lnL>
                    <a:lnR w="10207" cap="flat" cmpd="sng" algn="ctr">
                      <a:solidFill>
                        <a:srgbClr val="000000"/>
                      </a:solidFill>
                      <a:prstDash val="solid"/>
                      <a:round/>
                      <a:headEnd type="none" w="med" len="med"/>
                      <a:tailEnd type="none" w="med" len="med"/>
                    </a:lnR>
                    <a:lnT w="10202" cap="flat" cmpd="sng" algn="ctr">
                      <a:solidFill>
                        <a:srgbClr val="000000"/>
                      </a:solidFill>
                      <a:prstDash val="solid"/>
                      <a:round/>
                      <a:headEnd type="none" w="med" len="med"/>
                      <a:tailEnd type="none" w="med" len="med"/>
                    </a:lnT>
                    <a:lnB w="10202">
                      <a:solidFill>
                        <a:srgbClr val="000000"/>
                      </a:solidFill>
                      <a:prstDash val="solid"/>
                    </a:lnB>
                    <a:solidFill>
                      <a:srgbClr val="CFE2F5"/>
                    </a:solidFill>
                  </a:tcPr>
                </a:tc>
                <a:tc>
                  <a:txBody>
                    <a:bodyPr/>
                    <a:lstStyle/>
                    <a:p>
                      <a:pPr algn="ctr">
                        <a:lnSpc>
                          <a:spcPct val="100000"/>
                        </a:lnSpc>
                        <a:spcBef>
                          <a:spcPts val="800"/>
                        </a:spcBef>
                      </a:pPr>
                      <a:r>
                        <a:rPr lang="en-US" sz="1100" dirty="0">
                          <a:latin typeface="Times New Roman"/>
                          <a:cs typeface="Times New Roman"/>
                        </a:rPr>
                        <a:t>NA</a:t>
                      </a:r>
                      <a:endParaRPr sz="1100" dirty="0">
                        <a:latin typeface="Times New Roman"/>
                        <a:cs typeface="Times New Roman"/>
                      </a:endParaRPr>
                    </a:p>
                  </a:txBody>
                  <a:tcPr marL="0" marR="0" marT="101600" marB="0" anchor="b">
                    <a:lnL w="10207" cap="flat" cmpd="sng" algn="ctr">
                      <a:solidFill>
                        <a:srgbClr val="000000"/>
                      </a:solidFill>
                      <a:prstDash val="solid"/>
                      <a:round/>
                      <a:headEnd type="none" w="med" len="med"/>
                      <a:tailEnd type="none" w="med" len="med"/>
                    </a:lnL>
                    <a:lnR w="10207" cap="flat" cmpd="sng" algn="ctr">
                      <a:solidFill>
                        <a:srgbClr val="000000"/>
                      </a:solidFill>
                      <a:prstDash val="solid"/>
                      <a:round/>
                      <a:headEnd type="none" w="med" len="med"/>
                      <a:tailEnd type="none" w="med" len="med"/>
                    </a:lnR>
                    <a:lnT w="10202" cap="flat" cmpd="sng" algn="ctr">
                      <a:solidFill>
                        <a:srgbClr val="000000"/>
                      </a:solidFill>
                      <a:prstDash val="solid"/>
                      <a:round/>
                      <a:headEnd type="none" w="med" len="med"/>
                      <a:tailEnd type="none" w="med" len="med"/>
                    </a:lnT>
                    <a:lnB w="10202">
                      <a:solidFill>
                        <a:srgbClr val="000000"/>
                      </a:solidFill>
                      <a:prstDash val="solid"/>
                    </a:lnB>
                    <a:solidFill>
                      <a:srgbClr val="CFE2F5"/>
                    </a:solidFill>
                  </a:tcPr>
                </a:tc>
                <a:tc>
                  <a:txBody>
                    <a:bodyPr/>
                    <a:lstStyle/>
                    <a:p>
                      <a:pPr marL="25400">
                        <a:lnSpc>
                          <a:spcPct val="100000"/>
                        </a:lnSpc>
                        <a:spcBef>
                          <a:spcPts val="800"/>
                        </a:spcBef>
                      </a:pPr>
                      <a:r>
                        <a:rPr lang="en-US" sz="1100" dirty="0">
                          <a:latin typeface="Times New Roman"/>
                          <a:cs typeface="Times New Roman"/>
                        </a:rPr>
                        <a:t>Water additive to remove particles</a:t>
                      </a:r>
                      <a:endParaRPr sz="1100" dirty="0">
                        <a:latin typeface="Times New Roman"/>
                        <a:cs typeface="Times New Roman"/>
                      </a:endParaRPr>
                    </a:p>
                  </a:txBody>
                  <a:tcPr marL="0" marR="0" marT="101600" marB="0">
                    <a:lnL w="10207" cap="flat" cmpd="sng" algn="ctr">
                      <a:solidFill>
                        <a:srgbClr val="000000"/>
                      </a:solidFill>
                      <a:prstDash val="solid"/>
                      <a:round/>
                      <a:headEnd type="none" w="med" len="med"/>
                      <a:tailEnd type="none" w="med" len="med"/>
                    </a:lnL>
                    <a:lnR w="7922">
                      <a:solidFill>
                        <a:srgbClr val="000000"/>
                      </a:solidFill>
                      <a:prstDash val="solid"/>
                    </a:lnR>
                    <a:lnT w="10202" cap="flat" cmpd="sng" algn="ctr">
                      <a:solidFill>
                        <a:srgbClr val="000000"/>
                      </a:solidFill>
                      <a:prstDash val="solid"/>
                      <a:round/>
                      <a:headEnd type="none" w="med" len="med"/>
                      <a:tailEnd type="none" w="med" len="med"/>
                    </a:lnT>
                    <a:lnB w="10202">
                      <a:solidFill>
                        <a:srgbClr val="000000"/>
                      </a:solidFill>
                      <a:prstDash val="solid"/>
                    </a:lnB>
                    <a:solidFill>
                      <a:srgbClr val="CFE2F5"/>
                    </a:solidFill>
                  </a:tcPr>
                </a:tc>
                <a:extLst>
                  <a:ext uri="{0D108BD9-81ED-4DB2-BD59-A6C34878D82A}">
                    <a16:rowId xmlns:a16="http://schemas.microsoft.com/office/drawing/2014/main" val="10005"/>
                  </a:ext>
                </a:extLst>
              </a:tr>
            </a:tbl>
          </a:graphicData>
        </a:graphic>
      </p:graphicFrame>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1878" y="7314116"/>
            <a:ext cx="6630921" cy="228708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xfrm>
            <a:off x="7086600" y="9677400"/>
            <a:ext cx="516890" cy="130805"/>
          </a:xfrm>
          <a:prstGeom prst="rect">
            <a:avLst/>
          </a:prstGeom>
        </p:spPr>
        <p:txBody>
          <a:bodyPr vert="horz" wrap="square" lIns="0" tIns="7620" rIns="0" bIns="0" rtlCol="0">
            <a:spAutoFit/>
          </a:bodyPr>
          <a:lstStyle/>
          <a:p>
            <a:pPr marL="12700">
              <a:lnSpc>
                <a:spcPct val="100000"/>
              </a:lnSpc>
              <a:spcBef>
                <a:spcPts val="60"/>
              </a:spcBef>
            </a:pPr>
            <a:r>
              <a:rPr spc="-5" dirty="0"/>
              <a:t>Page </a:t>
            </a:r>
            <a:fld id="{81D60167-4931-47E6-BA6A-407CBD079E47}" type="slidenum">
              <a:rPr/>
              <a:t>5</a:t>
            </a:fld>
            <a:r>
              <a:rPr dirty="0"/>
              <a:t> of</a:t>
            </a:r>
            <a:r>
              <a:rPr lang="en-US" dirty="0"/>
              <a:t> </a:t>
            </a:r>
            <a:r>
              <a:rPr spc="-120" dirty="0"/>
              <a:t> </a:t>
            </a:r>
            <a:r>
              <a:rPr lang="en-US" dirty="0"/>
              <a:t>6</a:t>
            </a:r>
            <a:endParaRPr dirty="0"/>
          </a:p>
        </p:txBody>
      </p:sp>
      <p:graphicFrame>
        <p:nvGraphicFramePr>
          <p:cNvPr id="2" name="object 2"/>
          <p:cNvGraphicFramePr>
            <a:graphicFrameLocks noGrp="1"/>
          </p:cNvGraphicFramePr>
          <p:nvPr>
            <p:extLst>
              <p:ext uri="{D42A27DB-BD31-4B8C-83A1-F6EECF244321}">
                <p14:modId xmlns:p14="http://schemas.microsoft.com/office/powerpoint/2010/main" val="414350578"/>
              </p:ext>
            </p:extLst>
          </p:nvPr>
        </p:nvGraphicFramePr>
        <p:xfrm>
          <a:off x="495299" y="250195"/>
          <a:ext cx="6781801" cy="9414418"/>
        </p:xfrm>
        <a:graphic>
          <a:graphicData uri="http://schemas.openxmlformats.org/drawingml/2006/table">
            <a:tbl>
              <a:tblPr firstRow="1" bandRow="1">
                <a:tableStyleId>{2D5ABB26-0587-4C30-8999-92F81FD0307C}</a:tableStyleId>
              </a:tblPr>
              <a:tblGrid>
                <a:gridCol w="1219200">
                  <a:extLst>
                    <a:ext uri="{9D8B030D-6E8A-4147-A177-3AD203B41FA5}">
                      <a16:colId xmlns:a16="http://schemas.microsoft.com/office/drawing/2014/main" val="20000"/>
                    </a:ext>
                  </a:extLst>
                </a:gridCol>
                <a:gridCol w="609600">
                  <a:extLst>
                    <a:ext uri="{9D8B030D-6E8A-4147-A177-3AD203B41FA5}">
                      <a16:colId xmlns:a16="http://schemas.microsoft.com/office/drawing/2014/main" val="546930171"/>
                    </a:ext>
                  </a:extLst>
                </a:gridCol>
                <a:gridCol w="762000">
                  <a:extLst>
                    <a:ext uri="{9D8B030D-6E8A-4147-A177-3AD203B41FA5}">
                      <a16:colId xmlns:a16="http://schemas.microsoft.com/office/drawing/2014/main" val="3493990369"/>
                    </a:ext>
                  </a:extLst>
                </a:gridCol>
                <a:gridCol w="457200">
                  <a:extLst>
                    <a:ext uri="{9D8B030D-6E8A-4147-A177-3AD203B41FA5}">
                      <a16:colId xmlns:a16="http://schemas.microsoft.com/office/drawing/2014/main" val="92536993"/>
                    </a:ext>
                  </a:extLst>
                </a:gridCol>
                <a:gridCol w="381000">
                  <a:extLst>
                    <a:ext uri="{9D8B030D-6E8A-4147-A177-3AD203B41FA5}">
                      <a16:colId xmlns:a16="http://schemas.microsoft.com/office/drawing/2014/main" val="1738091658"/>
                    </a:ext>
                  </a:extLst>
                </a:gridCol>
                <a:gridCol w="381000">
                  <a:extLst>
                    <a:ext uri="{9D8B030D-6E8A-4147-A177-3AD203B41FA5}">
                      <a16:colId xmlns:a16="http://schemas.microsoft.com/office/drawing/2014/main" val="4087889222"/>
                    </a:ext>
                  </a:extLst>
                </a:gridCol>
                <a:gridCol w="533400">
                  <a:extLst>
                    <a:ext uri="{9D8B030D-6E8A-4147-A177-3AD203B41FA5}">
                      <a16:colId xmlns:a16="http://schemas.microsoft.com/office/drawing/2014/main" val="1288062814"/>
                    </a:ext>
                  </a:extLst>
                </a:gridCol>
                <a:gridCol w="609600">
                  <a:extLst>
                    <a:ext uri="{9D8B030D-6E8A-4147-A177-3AD203B41FA5}">
                      <a16:colId xmlns:a16="http://schemas.microsoft.com/office/drawing/2014/main" val="88187023"/>
                    </a:ext>
                  </a:extLst>
                </a:gridCol>
                <a:gridCol w="1828801">
                  <a:extLst>
                    <a:ext uri="{9D8B030D-6E8A-4147-A177-3AD203B41FA5}">
                      <a16:colId xmlns:a16="http://schemas.microsoft.com/office/drawing/2014/main" val="2656434888"/>
                    </a:ext>
                  </a:extLst>
                </a:gridCol>
              </a:tblGrid>
              <a:tr h="187361">
                <a:tc rowSpan="2">
                  <a:txBody>
                    <a:bodyPr/>
                    <a:lstStyle/>
                    <a:p>
                      <a:pPr algn="ctr">
                        <a:lnSpc>
                          <a:spcPct val="100000"/>
                        </a:lnSpc>
                      </a:pPr>
                      <a:endParaRPr sz="1100" dirty="0">
                        <a:latin typeface="Times New Roman"/>
                        <a:cs typeface="Times New Roman"/>
                      </a:endParaRPr>
                    </a:p>
                    <a:p>
                      <a:pPr algn="ctr">
                        <a:lnSpc>
                          <a:spcPct val="100000"/>
                        </a:lnSpc>
                        <a:spcBef>
                          <a:spcPts val="40"/>
                        </a:spcBef>
                      </a:pPr>
                      <a:endParaRPr sz="1000" dirty="0">
                        <a:latin typeface="Times New Roman"/>
                        <a:cs typeface="Times New Roman"/>
                      </a:endParaRPr>
                    </a:p>
                    <a:p>
                      <a:pPr marL="196215" algn="ctr">
                        <a:lnSpc>
                          <a:spcPct val="100000"/>
                        </a:lnSpc>
                      </a:pPr>
                      <a:r>
                        <a:rPr sz="1000" b="1" spc="-5" dirty="0">
                          <a:latin typeface="Times New Roman"/>
                          <a:cs typeface="Times New Roman"/>
                        </a:rPr>
                        <a:t>Contaminants</a:t>
                      </a:r>
                      <a:endParaRPr sz="1000" dirty="0">
                        <a:latin typeface="Times New Roman"/>
                        <a:cs typeface="Times New Roman"/>
                      </a:endParaRPr>
                    </a:p>
                  </a:txBody>
                  <a:tcPr marL="0" marR="0" marT="0" marB="0" anchor="ctr">
                    <a:lnL w="9152">
                      <a:solidFill>
                        <a:srgbClr val="000000"/>
                      </a:solidFill>
                      <a:prstDash val="solid"/>
                    </a:lnL>
                    <a:lnR w="9150">
                      <a:solidFill>
                        <a:srgbClr val="000000"/>
                      </a:solidFill>
                      <a:prstDash val="solid"/>
                    </a:lnR>
                    <a:lnT w="9145">
                      <a:solidFill>
                        <a:srgbClr val="000000"/>
                      </a:solidFill>
                      <a:prstDash val="solid"/>
                    </a:lnT>
                    <a:lnB w="9143">
                      <a:solidFill>
                        <a:srgbClr val="000000"/>
                      </a:solidFill>
                      <a:prstDash val="solid"/>
                    </a:lnB>
                    <a:solidFill>
                      <a:srgbClr val="D3D3D3"/>
                    </a:solidFill>
                  </a:tcPr>
                </a:tc>
                <a:tc rowSpan="2">
                  <a:txBody>
                    <a:bodyPr/>
                    <a:lstStyle/>
                    <a:p>
                      <a:pPr algn="ctr">
                        <a:lnSpc>
                          <a:spcPts val="1175"/>
                        </a:lnSpc>
                        <a:spcBef>
                          <a:spcPts val="150"/>
                        </a:spcBef>
                      </a:pPr>
                      <a:r>
                        <a:rPr lang="en-US" sz="1000" b="1" dirty="0">
                          <a:latin typeface="Times New Roman"/>
                          <a:cs typeface="Times New Roman"/>
                        </a:rPr>
                        <a:t>MCLG</a:t>
                      </a:r>
                      <a:endParaRPr lang="en-US" sz="1000" dirty="0">
                        <a:latin typeface="Times New Roman"/>
                        <a:cs typeface="Times New Roman"/>
                      </a:endParaRPr>
                    </a:p>
                    <a:p>
                      <a:pPr marL="22860" marR="17145" indent="-635" algn="ctr">
                        <a:lnSpc>
                          <a:spcPts val="1150"/>
                        </a:lnSpc>
                        <a:spcBef>
                          <a:spcPts val="50"/>
                        </a:spcBef>
                      </a:pPr>
                      <a:r>
                        <a:rPr lang="en-US" sz="1000" b="1" dirty="0">
                          <a:latin typeface="Times New Roman"/>
                          <a:cs typeface="Times New Roman"/>
                        </a:rPr>
                        <a:t>or    </a:t>
                      </a:r>
                      <a:r>
                        <a:rPr lang="en-US" sz="1000" b="1" spc="20" dirty="0">
                          <a:latin typeface="Times New Roman"/>
                          <a:cs typeface="Times New Roman"/>
                        </a:rPr>
                        <a:t>M</a:t>
                      </a:r>
                      <a:r>
                        <a:rPr lang="en-US" sz="1000" b="1" dirty="0">
                          <a:latin typeface="Times New Roman"/>
                          <a:cs typeface="Times New Roman"/>
                        </a:rPr>
                        <a:t>RD</a:t>
                      </a:r>
                      <a:r>
                        <a:rPr lang="en-US" sz="1000" b="1" spc="-5" dirty="0">
                          <a:latin typeface="Times New Roman"/>
                          <a:cs typeface="Times New Roman"/>
                        </a:rPr>
                        <a:t>L</a:t>
                      </a:r>
                      <a:r>
                        <a:rPr lang="en-US" sz="1000" b="1" dirty="0">
                          <a:latin typeface="Times New Roman"/>
                          <a:cs typeface="Times New Roman"/>
                        </a:rPr>
                        <a:t>G</a:t>
                      </a:r>
                      <a:endParaRPr sz="1000" dirty="0">
                        <a:latin typeface="Times New Roman"/>
                        <a:cs typeface="Times New Roman"/>
                      </a:endParaRPr>
                    </a:p>
                  </a:txBody>
                  <a:tcPr marL="0" marR="0" marT="19050" marB="0" anchor="ctr">
                    <a:lnL w="9150">
                      <a:solidFill>
                        <a:srgbClr val="000000"/>
                      </a:solidFill>
                      <a:prstDash val="solid"/>
                    </a:lnL>
                    <a:lnR w="9153">
                      <a:solidFill>
                        <a:srgbClr val="000000"/>
                      </a:solidFill>
                      <a:prstDash val="solid"/>
                    </a:lnR>
                    <a:lnT w="9146">
                      <a:solidFill>
                        <a:srgbClr val="000000"/>
                      </a:solidFill>
                      <a:prstDash val="solid"/>
                    </a:lnT>
                    <a:lnB w="9146">
                      <a:solidFill>
                        <a:srgbClr val="000000"/>
                      </a:solidFill>
                      <a:prstDash val="solid"/>
                    </a:lnB>
                    <a:solidFill>
                      <a:srgbClr val="D3D3D3"/>
                    </a:solidFill>
                  </a:tcPr>
                </a:tc>
                <a:tc rowSpan="2">
                  <a:txBody>
                    <a:bodyPr/>
                    <a:lstStyle/>
                    <a:p>
                      <a:pPr marL="53340" algn="ctr">
                        <a:lnSpc>
                          <a:spcPts val="1175"/>
                        </a:lnSpc>
                        <a:spcBef>
                          <a:spcPts val="150"/>
                        </a:spcBef>
                      </a:pPr>
                      <a:r>
                        <a:rPr lang="en-US" sz="1000" b="1" dirty="0">
                          <a:latin typeface="Times New Roman"/>
                          <a:cs typeface="Times New Roman"/>
                        </a:rPr>
                        <a:t>MCL,</a:t>
                      </a:r>
                      <a:endParaRPr lang="en-US" sz="1000" dirty="0">
                        <a:latin typeface="Times New Roman"/>
                        <a:cs typeface="Times New Roman"/>
                      </a:endParaRPr>
                    </a:p>
                    <a:p>
                      <a:pPr marL="22860" marR="15875" indent="16510" algn="ctr">
                        <a:lnSpc>
                          <a:spcPts val="1150"/>
                        </a:lnSpc>
                        <a:spcBef>
                          <a:spcPts val="50"/>
                        </a:spcBef>
                      </a:pPr>
                      <a:r>
                        <a:rPr lang="en-US" sz="1000" b="1" spc="-5" dirty="0">
                          <a:latin typeface="Times New Roman"/>
                          <a:cs typeface="Times New Roman"/>
                        </a:rPr>
                        <a:t>TT, </a:t>
                      </a:r>
                      <a:r>
                        <a:rPr lang="en-US" sz="1000" b="1" dirty="0">
                          <a:latin typeface="Times New Roman"/>
                          <a:cs typeface="Times New Roman"/>
                        </a:rPr>
                        <a:t>or  </a:t>
                      </a:r>
                      <a:r>
                        <a:rPr lang="en-US" sz="1000" b="1" spc="20" dirty="0">
                          <a:latin typeface="Times New Roman"/>
                          <a:cs typeface="Times New Roman"/>
                        </a:rPr>
                        <a:t>M</a:t>
                      </a:r>
                      <a:r>
                        <a:rPr lang="en-US" sz="1000" b="1" dirty="0">
                          <a:latin typeface="Times New Roman"/>
                          <a:cs typeface="Times New Roman"/>
                        </a:rPr>
                        <a:t>RDL</a:t>
                      </a:r>
                      <a:endParaRPr sz="1000" dirty="0">
                        <a:latin typeface="Times New Roman"/>
                        <a:cs typeface="Times New Roman"/>
                      </a:endParaRPr>
                    </a:p>
                  </a:txBody>
                  <a:tcPr marL="0" marR="0" marT="19050" marB="0" anchor="ctr">
                    <a:lnL w="9153" cap="flat" cmpd="sng" algn="ctr">
                      <a:solidFill>
                        <a:srgbClr val="000000"/>
                      </a:solidFill>
                      <a:prstDash val="solid"/>
                      <a:round/>
                      <a:headEnd type="none" w="med" len="med"/>
                      <a:tailEnd type="none" w="med" len="med"/>
                    </a:lnL>
                    <a:lnR w="9150">
                      <a:solidFill>
                        <a:srgbClr val="000000"/>
                      </a:solidFill>
                      <a:prstDash val="solid"/>
                    </a:lnR>
                    <a:lnT w="9145">
                      <a:solidFill>
                        <a:srgbClr val="000000"/>
                      </a:solidFill>
                      <a:prstDash val="solid"/>
                    </a:lnT>
                    <a:lnB w="9143" cap="flat" cmpd="sng" algn="ctr">
                      <a:solidFill>
                        <a:srgbClr val="000000"/>
                      </a:solidFill>
                      <a:prstDash val="solid"/>
                      <a:round/>
                      <a:headEnd type="none" w="med" len="med"/>
                      <a:tailEnd type="none" w="med" len="med"/>
                    </a:lnB>
                    <a:solidFill>
                      <a:srgbClr val="D3D3D3"/>
                    </a:solidFill>
                  </a:tcPr>
                </a:tc>
                <a:tc rowSpan="2">
                  <a:txBody>
                    <a:bodyPr/>
                    <a:lstStyle/>
                    <a:p>
                      <a:pPr algn="ctr">
                        <a:lnSpc>
                          <a:spcPct val="100000"/>
                        </a:lnSpc>
                      </a:pPr>
                      <a:endParaRPr lang="en-US" sz="1200" dirty="0">
                        <a:latin typeface="Times New Roman"/>
                        <a:cs typeface="Times New Roman"/>
                      </a:endParaRPr>
                    </a:p>
                    <a:p>
                      <a:pPr marL="24130" marR="16510" indent="31750" algn="ctr">
                        <a:lnSpc>
                          <a:spcPts val="1150"/>
                        </a:lnSpc>
                        <a:spcBef>
                          <a:spcPts val="5"/>
                        </a:spcBef>
                      </a:pPr>
                      <a:r>
                        <a:rPr lang="en-US" sz="1000" b="1" spc="-5" dirty="0">
                          <a:latin typeface="Times New Roman"/>
                          <a:cs typeface="Times New Roman"/>
                        </a:rPr>
                        <a:t>Your  </a:t>
                      </a:r>
                      <a:r>
                        <a:rPr lang="en-US" sz="1000" b="1" dirty="0">
                          <a:latin typeface="Times New Roman"/>
                          <a:cs typeface="Times New Roman"/>
                        </a:rPr>
                        <a:t>W</a:t>
                      </a:r>
                      <a:r>
                        <a:rPr lang="en-US" sz="1000" b="1" spc="5" dirty="0">
                          <a:latin typeface="Times New Roman"/>
                          <a:cs typeface="Times New Roman"/>
                        </a:rPr>
                        <a:t>a</a:t>
                      </a:r>
                      <a:r>
                        <a:rPr lang="en-US" sz="1000" b="1" dirty="0">
                          <a:latin typeface="Times New Roman"/>
                          <a:cs typeface="Times New Roman"/>
                        </a:rPr>
                        <a:t>ter</a:t>
                      </a:r>
                      <a:endParaRPr sz="1000" dirty="0">
                        <a:latin typeface="Times New Roman"/>
                        <a:cs typeface="Times New Roman"/>
                      </a:endParaRPr>
                    </a:p>
                  </a:txBody>
                  <a:tcPr marL="0" marR="0" marT="0" marB="0" anchor="ctr">
                    <a:lnL w="9150" cap="flat" cmpd="sng" algn="ctr">
                      <a:solidFill>
                        <a:srgbClr val="000000"/>
                      </a:solidFill>
                      <a:prstDash val="solid"/>
                      <a:round/>
                      <a:headEnd type="none" w="med" len="med"/>
                      <a:tailEnd type="none" w="med" len="med"/>
                    </a:lnL>
                    <a:lnR w="9153">
                      <a:solidFill>
                        <a:srgbClr val="000000"/>
                      </a:solidFill>
                      <a:prstDash val="solid"/>
                    </a:lnR>
                    <a:lnT w="9146">
                      <a:solidFill>
                        <a:srgbClr val="000000"/>
                      </a:solidFill>
                      <a:prstDash val="solid"/>
                    </a:lnT>
                    <a:lnB w="9146" cap="flat" cmpd="sng" algn="ctr">
                      <a:solidFill>
                        <a:srgbClr val="000000"/>
                      </a:solidFill>
                      <a:prstDash val="solid"/>
                      <a:round/>
                      <a:headEnd type="none" w="med" len="med"/>
                      <a:tailEnd type="none" w="med" len="med"/>
                    </a:lnB>
                    <a:solidFill>
                      <a:srgbClr val="D3D3D3"/>
                    </a:solidFill>
                  </a:tcPr>
                </a:tc>
                <a:tc gridSpan="2">
                  <a:txBody>
                    <a:bodyPr/>
                    <a:lstStyle/>
                    <a:p>
                      <a:pPr algn="ctr"/>
                      <a:r>
                        <a:rPr lang="en-US" sz="1000" b="1">
                          <a:latin typeface="Times New Roman"/>
                          <a:cs typeface="Times New Roman"/>
                        </a:rPr>
                        <a:t>Range</a:t>
                      </a:r>
                      <a:endParaRPr lang="en-US"/>
                    </a:p>
                  </a:txBody>
                  <a:tcPr marL="0" marR="0" marT="19050" marB="0">
                    <a:lnL w="9153" cap="flat" cmpd="sng" algn="ctr">
                      <a:solidFill>
                        <a:srgbClr val="000000"/>
                      </a:solidFill>
                      <a:prstDash val="solid"/>
                      <a:round/>
                      <a:headEnd type="none" w="med" len="med"/>
                      <a:tailEnd type="none" w="med" len="med"/>
                    </a:lnL>
                    <a:lnR w="9153">
                      <a:solidFill>
                        <a:srgbClr val="000000"/>
                      </a:solidFill>
                      <a:prstDash val="solid"/>
                    </a:lnR>
                    <a:lnT w="9143">
                      <a:solidFill>
                        <a:srgbClr val="000000"/>
                      </a:solidFill>
                      <a:prstDash val="solid"/>
                    </a:lnT>
                    <a:lnB w="9145" cap="flat" cmpd="sng" algn="ctr">
                      <a:solidFill>
                        <a:srgbClr val="000000"/>
                      </a:solidFill>
                      <a:prstDash val="solid"/>
                      <a:round/>
                      <a:headEnd type="none" w="med" len="med"/>
                      <a:tailEnd type="none" w="med" len="med"/>
                    </a:lnB>
                    <a:solidFill>
                      <a:srgbClr val="D3D3D3"/>
                    </a:solidFill>
                  </a:tcPr>
                </a:tc>
                <a:tc hMerge="1">
                  <a:txBody>
                    <a:bodyPr/>
                    <a:lstStyle/>
                    <a:p>
                      <a:endParaRPr lang="en-US"/>
                    </a:p>
                  </a:txBody>
                  <a:tcPr marL="0" marR="0" marT="19050" marB="0">
                    <a:lnL w="9153" cap="flat" cmpd="sng" algn="ctr">
                      <a:solidFill>
                        <a:srgbClr val="000000"/>
                      </a:solidFill>
                      <a:prstDash val="solid"/>
                      <a:round/>
                      <a:headEnd type="none" w="med" len="med"/>
                      <a:tailEnd type="none" w="med" len="med"/>
                    </a:lnL>
                    <a:lnR w="9153">
                      <a:solidFill>
                        <a:srgbClr val="000000"/>
                      </a:solidFill>
                      <a:prstDash val="solid"/>
                    </a:lnR>
                    <a:lnT w="9143">
                      <a:solidFill>
                        <a:srgbClr val="000000"/>
                      </a:solidFill>
                      <a:prstDash val="solid"/>
                    </a:lnT>
                    <a:lnB w="9145" cap="flat" cmpd="sng" algn="ctr">
                      <a:solidFill>
                        <a:srgbClr val="000000"/>
                      </a:solidFill>
                      <a:prstDash val="solid"/>
                      <a:round/>
                      <a:headEnd type="none" w="med" len="med"/>
                      <a:tailEnd type="none" w="med" len="med"/>
                    </a:lnB>
                    <a:solidFill>
                      <a:srgbClr val="D3D3D3"/>
                    </a:solidFill>
                  </a:tcPr>
                </a:tc>
                <a:tc rowSpan="2">
                  <a:txBody>
                    <a:bodyPr/>
                    <a:lstStyle/>
                    <a:p>
                      <a:pPr algn="ctr">
                        <a:lnSpc>
                          <a:spcPct val="100000"/>
                        </a:lnSpc>
                      </a:pPr>
                      <a:endParaRPr lang="en-US" sz="1200" dirty="0">
                        <a:latin typeface="Times New Roman"/>
                        <a:cs typeface="Times New Roman"/>
                      </a:endParaRPr>
                    </a:p>
                    <a:p>
                      <a:pPr marL="97155" marR="15240" indent="-73660" algn="ctr">
                        <a:lnSpc>
                          <a:spcPts val="1150"/>
                        </a:lnSpc>
                        <a:spcBef>
                          <a:spcPts val="5"/>
                        </a:spcBef>
                      </a:pPr>
                      <a:r>
                        <a:rPr lang="en-US" sz="1000" b="1" spc="-5" dirty="0">
                          <a:latin typeface="Times New Roman"/>
                          <a:cs typeface="Times New Roman"/>
                        </a:rPr>
                        <a:t>S</a:t>
                      </a:r>
                      <a:r>
                        <a:rPr lang="en-US" sz="1000" b="1" spc="15" dirty="0">
                          <a:latin typeface="Times New Roman"/>
                          <a:cs typeface="Times New Roman"/>
                        </a:rPr>
                        <a:t>a</a:t>
                      </a:r>
                      <a:r>
                        <a:rPr lang="en-US" sz="1000" b="1" spc="-15" dirty="0">
                          <a:latin typeface="Times New Roman"/>
                          <a:cs typeface="Times New Roman"/>
                        </a:rPr>
                        <a:t>m</a:t>
                      </a:r>
                      <a:r>
                        <a:rPr lang="en-US" sz="1000" b="1" spc="-5" dirty="0">
                          <a:latin typeface="Times New Roman"/>
                          <a:cs typeface="Times New Roman"/>
                        </a:rPr>
                        <a:t>pl</a:t>
                      </a:r>
                      <a:r>
                        <a:rPr lang="en-US" sz="1000" b="1" dirty="0">
                          <a:latin typeface="Times New Roman"/>
                          <a:cs typeface="Times New Roman"/>
                        </a:rPr>
                        <a:t>e  </a:t>
                      </a:r>
                      <a:r>
                        <a:rPr lang="en-US" sz="1000" b="1" spc="-5" dirty="0">
                          <a:latin typeface="Times New Roman"/>
                          <a:cs typeface="Times New Roman"/>
                        </a:rPr>
                        <a:t>Date</a:t>
                      </a:r>
                      <a:endParaRPr sz="1000" dirty="0">
                        <a:latin typeface="Times New Roman"/>
                        <a:cs typeface="Times New Roman"/>
                      </a:endParaRPr>
                    </a:p>
                  </a:txBody>
                  <a:tcPr marL="0" marR="0" marT="0" marB="0" anchor="ctr">
                    <a:lnL w="9153" cap="flat" cmpd="sng" algn="ctr">
                      <a:solidFill>
                        <a:srgbClr val="000000"/>
                      </a:solidFill>
                      <a:prstDash val="solid"/>
                      <a:round/>
                      <a:headEnd type="none" w="med" len="med"/>
                      <a:tailEnd type="none" w="med" len="med"/>
                    </a:lnL>
                    <a:lnR w="9153">
                      <a:solidFill>
                        <a:srgbClr val="000000"/>
                      </a:solidFill>
                      <a:prstDash val="solid"/>
                    </a:lnR>
                    <a:lnT w="9143">
                      <a:solidFill>
                        <a:srgbClr val="000000"/>
                      </a:solidFill>
                      <a:prstDash val="solid"/>
                    </a:lnT>
                    <a:lnB w="9145" cap="flat" cmpd="sng" algn="ctr">
                      <a:solidFill>
                        <a:srgbClr val="000000"/>
                      </a:solidFill>
                      <a:prstDash val="solid"/>
                      <a:round/>
                      <a:headEnd type="none" w="med" len="med"/>
                      <a:tailEnd type="none" w="med" len="med"/>
                    </a:lnB>
                    <a:solidFill>
                      <a:srgbClr val="D3D3D3"/>
                    </a:solidFill>
                  </a:tcPr>
                </a:tc>
                <a:tc rowSpan="2">
                  <a:txBody>
                    <a:bodyPr/>
                    <a:lstStyle/>
                    <a:p>
                      <a:pPr algn="ctr">
                        <a:lnSpc>
                          <a:spcPct val="100000"/>
                        </a:lnSpc>
                      </a:pPr>
                      <a:endParaRPr lang="en-US" sz="1100" dirty="0">
                        <a:latin typeface="Times New Roman"/>
                        <a:cs typeface="Times New Roman"/>
                      </a:endParaRPr>
                    </a:p>
                    <a:p>
                      <a:pPr algn="ctr">
                        <a:lnSpc>
                          <a:spcPct val="100000"/>
                        </a:lnSpc>
                        <a:spcBef>
                          <a:spcPts val="40"/>
                        </a:spcBef>
                      </a:pPr>
                      <a:endParaRPr lang="en-US" sz="1000" dirty="0">
                        <a:latin typeface="Times New Roman"/>
                        <a:cs typeface="Times New Roman"/>
                      </a:endParaRPr>
                    </a:p>
                    <a:p>
                      <a:pPr marL="27305" algn="ctr">
                        <a:lnSpc>
                          <a:spcPct val="100000"/>
                        </a:lnSpc>
                      </a:pPr>
                      <a:r>
                        <a:rPr lang="en-US" sz="1000" b="1" spc="-5" dirty="0">
                          <a:latin typeface="Times New Roman"/>
                          <a:cs typeface="Times New Roman"/>
                        </a:rPr>
                        <a:t>Violation</a:t>
                      </a:r>
                      <a:endParaRPr sz="1000" dirty="0">
                        <a:latin typeface="Times New Roman"/>
                        <a:cs typeface="Times New Roman"/>
                      </a:endParaRPr>
                    </a:p>
                  </a:txBody>
                  <a:tcPr marL="0" marR="0" marT="0" marB="0" anchor="ctr">
                    <a:lnL w="9153" cap="flat" cmpd="sng" algn="ctr">
                      <a:solidFill>
                        <a:srgbClr val="000000"/>
                      </a:solidFill>
                      <a:prstDash val="solid"/>
                      <a:round/>
                      <a:headEnd type="none" w="med" len="med"/>
                      <a:tailEnd type="none" w="med" len="med"/>
                    </a:lnL>
                    <a:lnR w="9150">
                      <a:solidFill>
                        <a:srgbClr val="000000"/>
                      </a:solidFill>
                      <a:prstDash val="solid"/>
                    </a:lnR>
                    <a:lnT w="9145">
                      <a:solidFill>
                        <a:srgbClr val="000000"/>
                      </a:solidFill>
                      <a:prstDash val="solid"/>
                    </a:lnT>
                    <a:lnB w="9145" cap="flat" cmpd="sng" algn="ctr">
                      <a:solidFill>
                        <a:srgbClr val="000000"/>
                      </a:solidFill>
                      <a:prstDash val="solid"/>
                      <a:round/>
                      <a:headEnd type="none" w="med" len="med"/>
                      <a:tailEnd type="none" w="med" len="med"/>
                    </a:lnB>
                    <a:solidFill>
                      <a:srgbClr val="D3D3D3"/>
                    </a:solidFill>
                  </a:tcPr>
                </a:tc>
                <a:tc rowSpan="2">
                  <a:txBody>
                    <a:bodyPr/>
                    <a:lstStyle/>
                    <a:p>
                      <a:pPr algn="ctr">
                        <a:lnSpc>
                          <a:spcPct val="100000"/>
                        </a:lnSpc>
                      </a:pPr>
                      <a:endParaRPr lang="en-US" sz="1100" dirty="0">
                        <a:latin typeface="Times New Roman"/>
                        <a:cs typeface="Times New Roman"/>
                      </a:endParaRPr>
                    </a:p>
                    <a:p>
                      <a:pPr algn="ctr">
                        <a:lnSpc>
                          <a:spcPct val="100000"/>
                        </a:lnSpc>
                        <a:spcBef>
                          <a:spcPts val="40"/>
                        </a:spcBef>
                      </a:pPr>
                      <a:endParaRPr lang="en-US" sz="1000" dirty="0">
                        <a:latin typeface="Times New Roman"/>
                        <a:cs typeface="Times New Roman"/>
                      </a:endParaRPr>
                    </a:p>
                    <a:p>
                      <a:pPr marL="449580" algn="ctr">
                        <a:lnSpc>
                          <a:spcPct val="100000"/>
                        </a:lnSpc>
                      </a:pPr>
                      <a:r>
                        <a:rPr lang="en-US" sz="1000" b="1" spc="-5" dirty="0">
                          <a:latin typeface="Times New Roman"/>
                          <a:cs typeface="Times New Roman"/>
                        </a:rPr>
                        <a:t>Typical</a:t>
                      </a:r>
                      <a:r>
                        <a:rPr lang="en-US" sz="1000" b="1" spc="-65" dirty="0">
                          <a:latin typeface="Times New Roman"/>
                          <a:cs typeface="Times New Roman"/>
                        </a:rPr>
                        <a:t> </a:t>
                      </a:r>
                      <a:r>
                        <a:rPr lang="en-US" sz="1000" b="1" spc="-5" dirty="0">
                          <a:latin typeface="Times New Roman"/>
                          <a:cs typeface="Times New Roman"/>
                        </a:rPr>
                        <a:t>Source</a:t>
                      </a:r>
                      <a:endParaRPr sz="1000" dirty="0">
                        <a:latin typeface="Times New Roman"/>
                        <a:cs typeface="Times New Roman"/>
                      </a:endParaRPr>
                    </a:p>
                  </a:txBody>
                  <a:tcPr marL="0" marR="0" marT="0" marB="0" anchor="ctr">
                    <a:lnL w="9150" cap="flat" cmpd="sng" algn="ctr">
                      <a:solidFill>
                        <a:srgbClr val="000000"/>
                      </a:solidFill>
                      <a:prstDash val="solid"/>
                      <a:round/>
                      <a:headEnd type="none" w="med" len="med"/>
                      <a:tailEnd type="none" w="med" len="med"/>
                    </a:lnL>
                    <a:lnR w="7062">
                      <a:solidFill>
                        <a:srgbClr val="000000"/>
                      </a:solidFill>
                      <a:prstDash val="solid"/>
                    </a:lnR>
                    <a:lnT w="9143">
                      <a:solidFill>
                        <a:srgbClr val="000000"/>
                      </a:solidFill>
                      <a:prstDash val="solid"/>
                    </a:lnT>
                    <a:lnB w="9146" cap="flat" cmpd="sng" algn="ctr">
                      <a:solidFill>
                        <a:srgbClr val="000000"/>
                      </a:solidFill>
                      <a:prstDash val="solid"/>
                      <a:round/>
                      <a:headEnd type="none" w="med" len="med"/>
                      <a:tailEnd type="none" w="med" len="med"/>
                    </a:lnB>
                    <a:solidFill>
                      <a:srgbClr val="D3D3D3"/>
                    </a:solidFill>
                  </a:tcPr>
                </a:tc>
                <a:extLst>
                  <a:ext uri="{0D108BD9-81ED-4DB2-BD59-A6C34878D82A}">
                    <a16:rowId xmlns:a16="http://schemas.microsoft.com/office/drawing/2014/main" val="10000"/>
                  </a:ext>
                </a:extLst>
              </a:tr>
              <a:tr h="661421">
                <a:tc vMerge="1">
                  <a:txBody>
                    <a:bodyPr/>
                    <a:lstStyle/>
                    <a:p>
                      <a:endParaRPr/>
                    </a:p>
                  </a:txBody>
                  <a:tcPr marL="0" marR="0" marT="0" marB="0">
                    <a:lnL w="9152">
                      <a:solidFill>
                        <a:srgbClr val="000000"/>
                      </a:solidFill>
                      <a:prstDash val="solid"/>
                    </a:lnL>
                    <a:lnR w="9150">
                      <a:solidFill>
                        <a:srgbClr val="000000"/>
                      </a:solidFill>
                      <a:prstDash val="solid"/>
                    </a:lnR>
                    <a:lnT w="9145">
                      <a:solidFill>
                        <a:srgbClr val="000000"/>
                      </a:solidFill>
                      <a:prstDash val="solid"/>
                    </a:lnT>
                    <a:lnB w="9143">
                      <a:solidFill>
                        <a:srgbClr val="000000"/>
                      </a:solidFill>
                      <a:prstDash val="solid"/>
                    </a:lnB>
                    <a:solidFill>
                      <a:srgbClr val="D3D3D3"/>
                    </a:solid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lnSpc>
                          <a:spcPct val="100000"/>
                        </a:lnSpc>
                        <a:spcBef>
                          <a:spcPts val="775"/>
                        </a:spcBef>
                      </a:pPr>
                      <a:r>
                        <a:rPr lang="en-US" sz="1000" b="1" spc="-5" dirty="0">
                          <a:latin typeface="Times New Roman"/>
                          <a:cs typeface="Times New Roman"/>
                        </a:rPr>
                        <a:t>Low</a:t>
                      </a:r>
                      <a:endParaRPr sz="1000" dirty="0">
                        <a:latin typeface="Times New Roman"/>
                        <a:cs typeface="Times New Roman"/>
                      </a:endParaRPr>
                    </a:p>
                  </a:txBody>
                  <a:tcPr marL="0" marR="0" marT="98425" marB="0" anchor="ctr">
                    <a:lnL w="9153">
                      <a:solidFill>
                        <a:srgbClr val="000000"/>
                      </a:solidFill>
                      <a:prstDash val="solid"/>
                    </a:lnL>
                    <a:lnR w="9153">
                      <a:solidFill>
                        <a:srgbClr val="000000"/>
                      </a:solidFill>
                      <a:prstDash val="soli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D3D3D3"/>
                    </a:solidFill>
                  </a:tcPr>
                </a:tc>
                <a:tc>
                  <a:txBody>
                    <a:bodyPr/>
                    <a:lstStyle/>
                    <a:p>
                      <a:pPr marL="22860" algn="ctr">
                        <a:lnSpc>
                          <a:spcPct val="100000"/>
                        </a:lnSpc>
                        <a:spcBef>
                          <a:spcPts val="775"/>
                        </a:spcBef>
                      </a:pPr>
                      <a:r>
                        <a:rPr lang="en-US" sz="1000" b="1" spc="-5" dirty="0">
                          <a:latin typeface="Times New Roman"/>
                          <a:cs typeface="Times New Roman"/>
                        </a:rPr>
                        <a:t>High</a:t>
                      </a:r>
                      <a:endParaRPr sz="1000" dirty="0">
                        <a:latin typeface="Times New Roman"/>
                        <a:cs typeface="Times New Roman"/>
                      </a:endParaRPr>
                    </a:p>
                  </a:txBody>
                  <a:tcPr marL="0" marR="0" marT="98425" marB="0" anchor="ctr">
                    <a:lnL w="9153" cap="flat" cmpd="sng" algn="ctr">
                      <a:solidFill>
                        <a:srgbClr val="000000"/>
                      </a:solidFill>
                      <a:prstDash val="solid"/>
                      <a:round/>
                      <a:headEnd type="none" w="med" len="med"/>
                      <a:tailEnd type="none" w="med" len="med"/>
                    </a:lnL>
                    <a:lnR w="9153">
                      <a:solidFill>
                        <a:srgbClr val="000000"/>
                      </a:solidFill>
                      <a:prstDash val="solid"/>
                    </a:lnR>
                    <a:lnT w="9145"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D3D3D3"/>
                    </a:solidFill>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187361">
                <a:tc gridSpan="9">
                  <a:txBody>
                    <a:bodyPr/>
                    <a:lstStyle/>
                    <a:p>
                      <a:pPr marL="24130" algn="ctr">
                        <a:lnSpc>
                          <a:spcPct val="100000"/>
                        </a:lnSpc>
                        <a:spcBef>
                          <a:spcPts val="150"/>
                        </a:spcBef>
                      </a:pPr>
                      <a:r>
                        <a:rPr lang="en-US" sz="1000" b="1" spc="-5" dirty="0">
                          <a:latin typeface="Times New Roman"/>
                          <a:cs typeface="Times New Roman"/>
                        </a:rPr>
                        <a:t>Regulated Substances</a:t>
                      </a:r>
                      <a:endParaRPr sz="1000" dirty="0">
                        <a:latin typeface="Times New Roman"/>
                        <a:cs typeface="Times New Roman"/>
                      </a:endParaRPr>
                    </a:p>
                  </a:txBody>
                  <a:tcPr marL="0" marR="0" marT="19050" marB="0" anchor="ctr">
                    <a:lnL w="9152">
                      <a:solidFill>
                        <a:srgbClr val="000000"/>
                      </a:solidFill>
                      <a:prstDash val="solid"/>
                    </a:lnL>
                    <a:lnR w="9152"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5">
                      <a:solidFill>
                        <a:srgbClr val="000000"/>
                      </a:solidFill>
                      <a:prstDash val="solid"/>
                    </a:lnB>
                    <a:solidFill>
                      <a:schemeClr val="tx2">
                        <a:lumMod val="40000"/>
                        <a:lumOff val="60000"/>
                      </a:schemeClr>
                    </a:solidFill>
                  </a:tcPr>
                </a:tc>
                <a:tc hMerge="1">
                  <a:txBody>
                    <a:bodyPr/>
                    <a:lstStyle/>
                    <a:p>
                      <a:endParaRPr lang="en-US"/>
                    </a:p>
                  </a:txBody>
                  <a:tcPr/>
                </a:tc>
                <a:tc hMerge="1">
                  <a:txBody>
                    <a:bodyPr/>
                    <a:lstStyle/>
                    <a:p>
                      <a:endParaRPr lang="en-US"/>
                    </a:p>
                  </a:txBody>
                  <a:tcPr>
                    <a:lnL w="9152" cap="flat" cmpd="sng" algn="ctr">
                      <a:solidFill>
                        <a:srgbClr val="000000"/>
                      </a:solidFill>
                      <a:prstDash val="solid"/>
                      <a:round/>
                      <a:headEnd type="none" w="med" len="med"/>
                      <a:tailEnd type="none" w="med" len="med"/>
                    </a:lnL>
                    <a:lnT w="9143" cap="flat" cmpd="sng" algn="ctr">
                      <a:solidFill>
                        <a:srgbClr val="000000"/>
                      </a:solidFill>
                      <a:prstDash val="solid"/>
                      <a:round/>
                      <a:headEnd type="none" w="med" len="med"/>
                      <a:tailEnd type="none" w="med" len="med"/>
                    </a:lnT>
                  </a:tcPr>
                </a:tc>
                <a:tc hMerge="1">
                  <a:txBody>
                    <a:bodyPr/>
                    <a:lstStyle/>
                    <a:p>
                      <a:endParaRPr lang="en-US"/>
                    </a:p>
                  </a:txBody>
                  <a:tcPr>
                    <a:lnL w="9152" cap="flat" cmpd="sng" algn="ctr">
                      <a:solidFill>
                        <a:srgbClr val="000000"/>
                      </a:solidFill>
                      <a:prstDash val="solid"/>
                      <a:round/>
                      <a:headEnd type="none" w="med" len="med"/>
                      <a:tailEnd type="none" w="med" len="med"/>
                    </a:lnL>
                    <a:lnT w="9146" cap="flat" cmpd="sng" algn="ctr">
                      <a:solidFill>
                        <a:srgbClr val="000000"/>
                      </a:solidFill>
                      <a:prstDash val="solid"/>
                      <a:round/>
                      <a:headEnd type="none" w="med" len="med"/>
                      <a:tailEnd type="none" w="med" len="med"/>
                    </a:lnT>
                  </a:tcPr>
                </a:tc>
                <a:tc hMerge="1">
                  <a:txBody>
                    <a:bodyPr/>
                    <a:lstStyle/>
                    <a:p>
                      <a:endParaRPr lang="en-US"/>
                    </a:p>
                  </a:txBody>
                  <a:tcPr>
                    <a:lnL w="9152" cap="flat" cmpd="sng" algn="ctr">
                      <a:solidFill>
                        <a:srgbClr val="000000"/>
                      </a:solidFill>
                      <a:prstDash val="solid"/>
                      <a:round/>
                      <a:headEnd type="none" w="med" len="med"/>
                      <a:tailEnd type="none" w="med" len="med"/>
                    </a:lnL>
                    <a:lnT w="9145" cap="flat" cmpd="sng" algn="ctr">
                      <a:solidFill>
                        <a:srgbClr val="000000"/>
                      </a:solidFill>
                      <a:prstDash val="solid"/>
                      <a:round/>
                      <a:headEnd type="none" w="med" len="med"/>
                      <a:tailEnd type="none" w="med" len="med"/>
                    </a:lnT>
                  </a:tcPr>
                </a:tc>
                <a:tc hMerge="1">
                  <a:txBody>
                    <a:bodyPr/>
                    <a:lstStyle/>
                    <a:p>
                      <a:endParaRPr lang="en-US"/>
                    </a:p>
                  </a:txBody>
                  <a:tcPr>
                    <a:lnL w="9152" cap="flat" cmpd="sng" algn="ctr">
                      <a:solidFill>
                        <a:srgbClr val="000000"/>
                      </a:solidFill>
                      <a:prstDash val="solid"/>
                      <a:round/>
                      <a:headEnd type="none" w="med" len="med"/>
                      <a:tailEnd type="none" w="med" len="med"/>
                    </a:lnL>
                    <a:lnT w="9143" cap="flat" cmpd="sng" algn="ctr">
                      <a:solidFill>
                        <a:srgbClr val="000000"/>
                      </a:solidFill>
                      <a:prstDash val="solid"/>
                      <a:round/>
                      <a:headEnd type="none" w="med" len="med"/>
                      <a:tailEnd type="none" w="med" len="med"/>
                    </a:lnT>
                  </a:tcPr>
                </a:tc>
                <a:tc hMerge="1">
                  <a:txBody>
                    <a:bodyPr/>
                    <a:lstStyle/>
                    <a:p>
                      <a:endParaRPr lang="en-US"/>
                    </a:p>
                  </a:txBody>
                  <a:tcPr>
                    <a:lnL w="9152" cap="flat" cmpd="sng" algn="ctr">
                      <a:solidFill>
                        <a:srgbClr val="000000"/>
                      </a:solidFill>
                      <a:prstDash val="solid"/>
                      <a:round/>
                      <a:headEnd type="none" w="med" len="med"/>
                      <a:tailEnd type="none" w="med" len="med"/>
                    </a:lnL>
                    <a:lnT w="9145" cap="flat" cmpd="sng" algn="ctr">
                      <a:solidFill>
                        <a:srgbClr val="000000"/>
                      </a:solidFill>
                      <a:prstDash val="solid"/>
                      <a:round/>
                      <a:headEnd type="none" w="med" len="med"/>
                      <a:tailEnd type="none" w="med" len="med"/>
                    </a:lnT>
                  </a:tcPr>
                </a:tc>
                <a:tc hMerge="1">
                  <a:txBody>
                    <a:bodyPr/>
                    <a:lstStyle/>
                    <a:p>
                      <a:endParaRPr lang="en-US"/>
                    </a:p>
                  </a:txBody>
                  <a:tcPr>
                    <a:lnL w="9152" cap="flat" cmpd="sng" algn="ctr">
                      <a:solidFill>
                        <a:srgbClr val="000000"/>
                      </a:solidFill>
                      <a:prstDash val="solid"/>
                      <a:round/>
                      <a:headEnd type="none" w="med" len="med"/>
                      <a:tailEnd type="none" w="med" len="med"/>
                    </a:lnL>
                    <a:lnT w="9145" cap="flat" cmpd="sng" algn="ctr">
                      <a:solidFill>
                        <a:srgbClr val="000000"/>
                      </a:solidFill>
                      <a:prstDash val="solid"/>
                      <a:round/>
                      <a:headEnd type="none" w="med" len="med"/>
                      <a:tailEnd type="none" w="med" len="med"/>
                    </a:lnT>
                  </a:tcPr>
                </a:tc>
                <a:tc hMerge="1">
                  <a:txBody>
                    <a:bodyPr/>
                    <a:lstStyle/>
                    <a:p>
                      <a:pPr marL="24130" algn="ctr">
                        <a:lnSpc>
                          <a:spcPct val="100000"/>
                        </a:lnSpc>
                        <a:spcBef>
                          <a:spcPts val="150"/>
                        </a:spcBef>
                      </a:pPr>
                      <a:endParaRPr sz="1000" dirty="0">
                        <a:latin typeface="Times New Roman"/>
                        <a:cs typeface="Times New Roman"/>
                      </a:endParaRPr>
                    </a:p>
                  </a:txBody>
                  <a:tcPr marL="0" marR="0" marT="19050" marB="0">
                    <a:lnL w="9152" cap="flat" cmpd="sng" algn="ctr">
                      <a:solidFill>
                        <a:srgbClr val="000000"/>
                      </a:solidFill>
                      <a:prstDash val="solid"/>
                      <a:round/>
                      <a:headEnd type="none" w="med" len="med"/>
                      <a:tailEnd type="none" w="med" len="med"/>
                    </a:lnL>
                    <a:lnR w="7062">
                      <a:solidFill>
                        <a:srgbClr val="000000"/>
                      </a:solidFill>
                      <a:prstDash val="solid"/>
                    </a:lnR>
                    <a:lnT w="9146"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D3D3D3"/>
                    </a:solidFill>
                  </a:tcPr>
                </a:tc>
                <a:extLst>
                  <a:ext uri="{0D108BD9-81ED-4DB2-BD59-A6C34878D82A}">
                    <a16:rowId xmlns:a16="http://schemas.microsoft.com/office/drawing/2014/main" val="10002"/>
                  </a:ext>
                </a:extLst>
              </a:tr>
              <a:tr h="183892">
                <a:tc gridSpan="9">
                  <a:txBody>
                    <a:bodyPr/>
                    <a:lstStyle/>
                    <a:p>
                      <a:pPr marL="24130" algn="ctr">
                        <a:lnSpc>
                          <a:spcPct val="100000"/>
                        </a:lnSpc>
                        <a:spcBef>
                          <a:spcPts val="125"/>
                        </a:spcBef>
                      </a:pPr>
                      <a:r>
                        <a:rPr sz="1000" spc="-5" dirty="0">
                          <a:latin typeface="Times New Roman"/>
                          <a:cs typeface="Times New Roman"/>
                        </a:rPr>
                        <a:t>(There is convincing evidence that addition </a:t>
                      </a:r>
                      <a:r>
                        <a:rPr sz="1000" dirty="0">
                          <a:latin typeface="Times New Roman"/>
                          <a:cs typeface="Times New Roman"/>
                        </a:rPr>
                        <a:t>of </a:t>
                      </a:r>
                      <a:r>
                        <a:rPr sz="1000" spc="-5" dirty="0">
                          <a:latin typeface="Times New Roman"/>
                          <a:cs typeface="Times New Roman"/>
                        </a:rPr>
                        <a:t>a disinfectant is necessary for control </a:t>
                      </a:r>
                      <a:r>
                        <a:rPr sz="1000" dirty="0">
                          <a:latin typeface="Times New Roman"/>
                          <a:cs typeface="Times New Roman"/>
                        </a:rPr>
                        <a:t>of </a:t>
                      </a:r>
                      <a:r>
                        <a:rPr sz="1000" spc="-5" dirty="0">
                          <a:latin typeface="Times New Roman"/>
                          <a:cs typeface="Times New Roman"/>
                        </a:rPr>
                        <a:t>microbial</a:t>
                      </a:r>
                      <a:r>
                        <a:rPr sz="1000" spc="210" dirty="0">
                          <a:latin typeface="Times New Roman"/>
                          <a:cs typeface="Times New Roman"/>
                        </a:rPr>
                        <a:t> </a:t>
                      </a:r>
                      <a:r>
                        <a:rPr sz="1000" spc="-5" dirty="0">
                          <a:latin typeface="Times New Roman"/>
                          <a:cs typeface="Times New Roman"/>
                        </a:rPr>
                        <a:t>contaminants)</a:t>
                      </a:r>
                      <a:endParaRPr sz="1000" dirty="0">
                        <a:latin typeface="Times New Roman"/>
                        <a:cs typeface="Times New Roman"/>
                      </a:endParaRPr>
                    </a:p>
                  </a:txBody>
                  <a:tcPr marL="0" marR="0" marT="15875" marB="0" anchor="ctr">
                    <a:lnL w="9152">
                      <a:solidFill>
                        <a:srgbClr val="000000"/>
                      </a:solidFill>
                      <a:prstDash val="solid"/>
                    </a:lnL>
                    <a:lnR w="9152" cap="flat" cmpd="sng" algn="ctr">
                      <a:solidFill>
                        <a:srgbClr val="000000"/>
                      </a:solidFill>
                      <a:prstDash val="solid"/>
                      <a:round/>
                      <a:headEnd type="none" w="med" len="med"/>
                      <a:tailEnd type="none" w="med" len="med"/>
                    </a:lnR>
                    <a:lnT w="9145">
                      <a:solidFill>
                        <a:srgbClr val="000000"/>
                      </a:solidFill>
                      <a:prstDash val="solid"/>
                    </a:lnT>
                    <a:lnB w="9146">
                      <a:solidFill>
                        <a:srgbClr val="000000"/>
                      </a:solidFill>
                      <a:prstDash val="solid"/>
                    </a:lnB>
                    <a:solidFill>
                      <a:srgbClr val="D3D3D3"/>
                    </a:solidFill>
                  </a:tcPr>
                </a:tc>
                <a:tc hMerge="1">
                  <a:txBody>
                    <a:bodyPr/>
                    <a:lstStyle/>
                    <a:p>
                      <a:endParaRPr lang="en-US"/>
                    </a:p>
                  </a:txBody>
                  <a:tcPr/>
                </a:tc>
                <a:tc hMerge="1">
                  <a:txBody>
                    <a:bodyPr/>
                    <a:lstStyle/>
                    <a:p>
                      <a:endParaRPr lang="en-US"/>
                    </a:p>
                  </a:txBody>
                  <a:tcPr>
                    <a:lnL w="9152" cap="flat" cmpd="sng" algn="ctr">
                      <a:solidFill>
                        <a:srgbClr val="000000"/>
                      </a:solidFill>
                      <a:prstDash val="solid"/>
                      <a:round/>
                      <a:headEnd type="none" w="med" len="med"/>
                      <a:tailEnd type="none" w="med" len="med"/>
                    </a:lnL>
                  </a:tcPr>
                </a:tc>
                <a:tc hMerge="1">
                  <a:txBody>
                    <a:bodyPr/>
                    <a:lstStyle/>
                    <a:p>
                      <a:endParaRPr lang="en-US"/>
                    </a:p>
                  </a:txBody>
                  <a:tcPr>
                    <a:lnL w="9152" cap="flat" cmpd="sng" algn="ctr">
                      <a:solidFill>
                        <a:srgbClr val="000000"/>
                      </a:solidFill>
                      <a:prstDash val="solid"/>
                      <a:round/>
                      <a:headEnd type="none" w="med" len="med"/>
                      <a:tailEnd type="none" w="med" len="med"/>
                    </a:lnL>
                  </a:tcPr>
                </a:tc>
                <a:tc hMerge="1">
                  <a:txBody>
                    <a:bodyPr/>
                    <a:lstStyle/>
                    <a:p>
                      <a:endParaRPr lang="en-US"/>
                    </a:p>
                  </a:txBody>
                  <a:tcPr>
                    <a:lnL w="9152" cap="flat" cmpd="sng" algn="ctr">
                      <a:solidFill>
                        <a:srgbClr val="000000"/>
                      </a:solidFill>
                      <a:prstDash val="solid"/>
                      <a:round/>
                      <a:headEnd type="none" w="med" len="med"/>
                      <a:tailEnd type="none" w="med" len="med"/>
                    </a:lnL>
                  </a:tcPr>
                </a:tc>
                <a:tc hMerge="1">
                  <a:txBody>
                    <a:bodyPr/>
                    <a:lstStyle/>
                    <a:p>
                      <a:endParaRPr lang="en-US"/>
                    </a:p>
                  </a:txBody>
                  <a:tcPr>
                    <a:lnL w="9152" cap="flat" cmpd="sng" algn="ctr">
                      <a:solidFill>
                        <a:srgbClr val="000000"/>
                      </a:solidFill>
                      <a:prstDash val="solid"/>
                      <a:round/>
                      <a:headEnd type="none" w="med" len="med"/>
                      <a:tailEnd type="none" w="med" len="med"/>
                    </a:lnL>
                  </a:tcPr>
                </a:tc>
                <a:tc hMerge="1">
                  <a:txBody>
                    <a:bodyPr/>
                    <a:lstStyle/>
                    <a:p>
                      <a:endParaRPr lang="en-US"/>
                    </a:p>
                  </a:txBody>
                  <a:tcPr>
                    <a:lnL w="9152" cap="flat" cmpd="sng" algn="ctr">
                      <a:solidFill>
                        <a:srgbClr val="000000"/>
                      </a:solidFill>
                      <a:prstDash val="solid"/>
                      <a:round/>
                      <a:headEnd type="none" w="med" len="med"/>
                      <a:tailEnd type="none" w="med" len="med"/>
                    </a:lnL>
                  </a:tcPr>
                </a:tc>
                <a:tc hMerge="1">
                  <a:txBody>
                    <a:bodyPr/>
                    <a:lstStyle/>
                    <a:p>
                      <a:endParaRPr lang="en-US"/>
                    </a:p>
                  </a:txBody>
                  <a:tcPr>
                    <a:lnL w="9152" cap="flat" cmpd="sng" algn="ctr">
                      <a:solidFill>
                        <a:srgbClr val="000000"/>
                      </a:solidFill>
                      <a:prstDash val="solid"/>
                      <a:round/>
                      <a:headEnd type="none" w="med" len="med"/>
                      <a:tailEnd type="none" w="med" len="med"/>
                    </a:lnL>
                  </a:tcPr>
                </a:tc>
                <a:tc hMerge="1">
                  <a:txBody>
                    <a:bodyPr/>
                    <a:lstStyle/>
                    <a:p>
                      <a:pPr marL="24130" algn="ctr">
                        <a:lnSpc>
                          <a:spcPct val="100000"/>
                        </a:lnSpc>
                        <a:spcBef>
                          <a:spcPts val="125"/>
                        </a:spcBef>
                      </a:pPr>
                      <a:endParaRPr sz="1000" dirty="0">
                        <a:latin typeface="Times New Roman"/>
                        <a:cs typeface="Times New Roman"/>
                      </a:endParaRPr>
                    </a:p>
                  </a:txBody>
                  <a:tcPr marL="0" marR="0" marT="15875" marB="0">
                    <a:lnL w="9152" cap="flat" cmpd="sng" algn="ctr">
                      <a:solidFill>
                        <a:srgbClr val="000000"/>
                      </a:solidFill>
                      <a:prstDash val="solid"/>
                      <a:round/>
                      <a:headEnd type="none" w="med" len="med"/>
                      <a:tailEnd type="none" w="med" len="med"/>
                    </a:lnL>
                    <a:lnR w="7062">
                      <a:solidFill>
                        <a:srgbClr val="000000"/>
                      </a:solidFill>
                      <a:prstDash val="solid"/>
                    </a:lnR>
                    <a:lnT w="9145"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D3D3D3"/>
                    </a:solidFill>
                  </a:tcPr>
                </a:tc>
                <a:extLst>
                  <a:ext uri="{0D108BD9-81ED-4DB2-BD59-A6C34878D82A}">
                    <a16:rowId xmlns:a16="http://schemas.microsoft.com/office/drawing/2014/main" val="10003"/>
                  </a:ext>
                </a:extLst>
              </a:tr>
              <a:tr h="264388">
                <a:tc>
                  <a:txBody>
                    <a:bodyPr/>
                    <a:lstStyle/>
                    <a:p>
                      <a:pPr marL="24130" marR="96520" algn="ctr">
                        <a:lnSpc>
                          <a:spcPts val="1150"/>
                        </a:lnSpc>
                        <a:spcBef>
                          <a:spcPts val="204"/>
                        </a:spcBef>
                      </a:pPr>
                      <a:r>
                        <a:rPr lang="en-US" sz="1000" dirty="0">
                          <a:latin typeface="Times New Roman"/>
                          <a:cs typeface="Times New Roman"/>
                        </a:rPr>
                        <a:t>Alpha Emitters (</a:t>
                      </a:r>
                      <a:r>
                        <a:rPr lang="en-US" sz="1000" dirty="0" err="1">
                          <a:latin typeface="Times New Roman"/>
                          <a:cs typeface="Times New Roman"/>
                        </a:rPr>
                        <a:t>pCi</a:t>
                      </a:r>
                      <a:r>
                        <a:rPr lang="en-US" sz="1000" dirty="0">
                          <a:latin typeface="Times New Roman"/>
                          <a:cs typeface="Times New Roman"/>
                        </a:rPr>
                        <a:t>/L)</a:t>
                      </a:r>
                      <a:endParaRPr sz="1000" dirty="0">
                        <a:latin typeface="Times New Roman"/>
                        <a:cs typeface="Times New Roman"/>
                      </a:endParaRPr>
                    </a:p>
                  </a:txBody>
                  <a:tcPr marL="0" marR="0" marT="26034" marB="0" anchor="ctr">
                    <a:lnL w="9152">
                      <a:solidFill>
                        <a:srgbClr val="000000"/>
                      </a:solidFill>
                      <a:prstDash val="solid"/>
                    </a:lnL>
                    <a:lnR w="9150"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CFE2F5"/>
                    </a:solidFill>
                  </a:tcPr>
                </a:tc>
                <a:tc>
                  <a:txBody>
                    <a:bodyPr/>
                    <a:lstStyle/>
                    <a:p>
                      <a:pPr marL="24130" marR="96520" algn="ctr">
                        <a:lnSpc>
                          <a:spcPts val="1150"/>
                        </a:lnSpc>
                        <a:spcBef>
                          <a:spcPts val="204"/>
                        </a:spcBef>
                      </a:pPr>
                      <a:r>
                        <a:rPr lang="en-US" sz="1000">
                          <a:latin typeface="Times New Roman"/>
                          <a:cs typeface="Times New Roman"/>
                        </a:rPr>
                        <a:t>0</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6">
                      <a:solidFill>
                        <a:srgbClr val="000000"/>
                      </a:solidFill>
                      <a:prstDash val="solid"/>
                    </a:lnT>
                    <a:lnB w="9146"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705"/>
                        </a:spcBef>
                      </a:pPr>
                      <a:r>
                        <a:rPr lang="en-US" sz="1000" dirty="0">
                          <a:latin typeface="Times New Roman"/>
                          <a:cs typeface="Times New Roman"/>
                        </a:rPr>
                        <a:t>15</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0" cap="flat" cmpd="sng" algn="ctr">
                      <a:solidFill>
                        <a:srgbClr val="000000"/>
                      </a:solidFill>
                      <a:prstDash val="solid"/>
                      <a:round/>
                      <a:headEnd type="none" w="med" len="med"/>
                      <a:tailEnd type="none" w="med" len="med"/>
                    </a:lnR>
                    <a:lnB w="9146" cap="flat" cmpd="sng" algn="ctr">
                      <a:solidFill>
                        <a:srgbClr val="000000"/>
                      </a:solidFill>
                      <a:prstDash val="solid"/>
                      <a:round/>
                      <a:headEnd type="none" w="med" len="med"/>
                      <a:tailEnd type="none" w="med" len="med"/>
                    </a:lnB>
                    <a:solidFill>
                      <a:srgbClr val="CFE2F5"/>
                    </a:solidFill>
                  </a:tcPr>
                </a:tc>
                <a:tc>
                  <a:txBody>
                    <a:bodyPr/>
                    <a:lstStyle/>
                    <a:p>
                      <a:pPr marL="116839" algn="ctr">
                        <a:lnSpc>
                          <a:spcPct val="100000"/>
                        </a:lnSpc>
                        <a:spcBef>
                          <a:spcPts val="705"/>
                        </a:spcBef>
                      </a:pPr>
                      <a:r>
                        <a:rPr lang="en-US" sz="1000">
                          <a:latin typeface="Times New Roman"/>
                          <a:cs typeface="Times New Roman"/>
                        </a:rPr>
                        <a:t>ND</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B w="9145"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705"/>
                        </a:spcBef>
                      </a:pPr>
                      <a:r>
                        <a:rPr lang="en-US" sz="1000">
                          <a:latin typeface="Times New Roman"/>
                          <a:cs typeface="Times New Roman"/>
                        </a:rPr>
                        <a:t>NA</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B w="9145" cap="flat" cmpd="sng" algn="ctr">
                      <a:solidFill>
                        <a:srgbClr val="000000"/>
                      </a:solidFill>
                      <a:prstDash val="solid"/>
                      <a:round/>
                      <a:headEnd type="none" w="med" len="med"/>
                      <a:tailEnd type="none" w="med" len="med"/>
                    </a:lnB>
                    <a:solidFill>
                      <a:srgbClr val="CFE2F5"/>
                    </a:solidFill>
                  </a:tcPr>
                </a:tc>
                <a:tc>
                  <a:txBody>
                    <a:bodyPr/>
                    <a:lstStyle/>
                    <a:p>
                      <a:pPr marL="77470" algn="ctr">
                        <a:lnSpc>
                          <a:spcPct val="100000"/>
                        </a:lnSpc>
                        <a:spcBef>
                          <a:spcPts val="705"/>
                        </a:spcBef>
                      </a:pPr>
                      <a:r>
                        <a:rPr lang="en-US" sz="1000">
                          <a:latin typeface="Times New Roman"/>
                          <a:cs typeface="Times New Roman"/>
                        </a:rPr>
                        <a:t>NA</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B w="9143" cap="flat" cmpd="sng" algn="ctr">
                      <a:solidFill>
                        <a:srgbClr val="000000"/>
                      </a:solidFill>
                      <a:prstDash val="solid"/>
                      <a:round/>
                      <a:headEnd type="none" w="med" len="med"/>
                      <a:tailEnd type="none" w="med" len="med"/>
                    </a:lnB>
                    <a:solidFill>
                      <a:srgbClr val="CFE2F5"/>
                    </a:solidFill>
                  </a:tcPr>
                </a:tc>
                <a:tc>
                  <a:txBody>
                    <a:bodyPr/>
                    <a:lstStyle/>
                    <a:p>
                      <a:pPr marL="3175" algn="ctr">
                        <a:lnSpc>
                          <a:spcPct val="100000"/>
                        </a:lnSpc>
                        <a:spcBef>
                          <a:spcPts val="705"/>
                        </a:spcBef>
                      </a:pPr>
                      <a:r>
                        <a:rPr lang="en-US" sz="1000">
                          <a:latin typeface="Times New Roman"/>
                          <a:cs typeface="Times New Roman"/>
                        </a:rPr>
                        <a:t>2019</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B w="9145" cap="flat" cmpd="sng" algn="ctr">
                      <a:solidFill>
                        <a:srgbClr val="000000"/>
                      </a:solidFill>
                      <a:prstDash val="solid"/>
                      <a:round/>
                      <a:headEnd type="none" w="med" len="med"/>
                      <a:tailEnd type="none" w="med" len="med"/>
                    </a:lnB>
                    <a:solidFill>
                      <a:srgbClr val="CFE2F5"/>
                    </a:solidFill>
                  </a:tcPr>
                </a:tc>
                <a:tc>
                  <a:txBody>
                    <a:bodyPr/>
                    <a:lstStyle/>
                    <a:p>
                      <a:pPr marL="635" algn="ctr">
                        <a:lnSpc>
                          <a:spcPct val="100000"/>
                        </a:lnSpc>
                        <a:spcBef>
                          <a:spcPts val="705"/>
                        </a:spcBef>
                      </a:pPr>
                      <a:r>
                        <a:rPr lang="en-US" sz="1000">
                          <a:latin typeface="Times New Roman"/>
                          <a:cs typeface="Times New Roman"/>
                        </a:rPr>
                        <a:t>No</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B w="9146" cap="flat" cmpd="sng" algn="ctr">
                      <a:solidFill>
                        <a:srgbClr val="000000"/>
                      </a:solidFill>
                      <a:prstDash val="solid"/>
                      <a:round/>
                      <a:headEnd type="none" w="med" len="med"/>
                      <a:tailEnd type="none" w="med" len="med"/>
                    </a:lnB>
                    <a:solidFill>
                      <a:srgbClr val="CFE2F5"/>
                    </a:solidFill>
                  </a:tcPr>
                </a:tc>
                <a:tc>
                  <a:txBody>
                    <a:bodyPr/>
                    <a:lstStyle/>
                    <a:p>
                      <a:pPr marL="22225" marR="149225" algn="ctr">
                        <a:lnSpc>
                          <a:spcPts val="1150"/>
                        </a:lnSpc>
                        <a:spcBef>
                          <a:spcPts val="204"/>
                        </a:spcBef>
                      </a:pPr>
                      <a:r>
                        <a:rPr lang="en-US" sz="1000">
                          <a:latin typeface="Times New Roman"/>
                          <a:cs typeface="Times New Roman"/>
                        </a:rPr>
                        <a:t>Erosion of natural deposits</a:t>
                      </a:r>
                      <a:endParaRPr sz="1000" dirty="0">
                        <a:latin typeface="Times New Roman"/>
                        <a:cs typeface="Times New Roman"/>
                      </a:endParaRPr>
                    </a:p>
                  </a:txBody>
                  <a:tcPr marL="0" marR="0" marT="26034"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CFE2F5"/>
                    </a:solidFill>
                  </a:tcPr>
                </a:tc>
                <a:extLst>
                  <a:ext uri="{0D108BD9-81ED-4DB2-BD59-A6C34878D82A}">
                    <a16:rowId xmlns:a16="http://schemas.microsoft.com/office/drawing/2014/main" val="10004"/>
                  </a:ext>
                </a:extLst>
              </a:tr>
              <a:tr h="528080">
                <a:tc>
                  <a:txBody>
                    <a:bodyPr/>
                    <a:lstStyle/>
                    <a:p>
                      <a:pPr marL="24130" marR="96520" algn="ctr">
                        <a:lnSpc>
                          <a:spcPts val="1150"/>
                        </a:lnSpc>
                        <a:spcBef>
                          <a:spcPts val="204"/>
                        </a:spcBef>
                      </a:pPr>
                      <a:r>
                        <a:rPr lang="en-US" sz="1000" dirty="0">
                          <a:latin typeface="Times New Roman"/>
                          <a:cs typeface="Times New Roman"/>
                        </a:rPr>
                        <a:t>Nitrate (ppm)</a:t>
                      </a:r>
                      <a:endParaRPr sz="1000" dirty="0">
                        <a:latin typeface="Times New Roman"/>
                        <a:cs typeface="Times New Roman"/>
                      </a:endParaRPr>
                    </a:p>
                  </a:txBody>
                  <a:tcPr marL="0" marR="0" marT="26034" marB="0" anchor="ctr">
                    <a:lnL w="9152">
                      <a:solidFill>
                        <a:srgbClr val="000000"/>
                      </a:solidFill>
                      <a:prstDash val="solid"/>
                    </a:lnL>
                    <a:lnR w="9150"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CFE2F5"/>
                    </a:solidFill>
                  </a:tcPr>
                </a:tc>
                <a:tc>
                  <a:txBody>
                    <a:bodyPr/>
                    <a:lstStyle/>
                    <a:p>
                      <a:pPr marL="24130" marR="96520" algn="ctr">
                        <a:lnSpc>
                          <a:spcPts val="1150"/>
                        </a:lnSpc>
                        <a:spcBef>
                          <a:spcPts val="204"/>
                        </a:spcBef>
                      </a:pPr>
                      <a:r>
                        <a:rPr lang="en-US" sz="1000">
                          <a:latin typeface="Times New Roman"/>
                          <a:cs typeface="Times New Roman"/>
                        </a:rPr>
                        <a:t>10</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6">
                      <a:solidFill>
                        <a:srgbClr val="000000"/>
                      </a:solidFill>
                      <a:prstDash val="solid"/>
                    </a:lnT>
                    <a:lnB w="9146"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705"/>
                        </a:spcBef>
                      </a:pPr>
                      <a:r>
                        <a:rPr lang="en-US" sz="1000" dirty="0">
                          <a:latin typeface="Times New Roman"/>
                          <a:cs typeface="Times New Roman"/>
                        </a:rPr>
                        <a:t>10</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0"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CFE2F5"/>
                    </a:solidFill>
                  </a:tcPr>
                </a:tc>
                <a:tc>
                  <a:txBody>
                    <a:bodyPr/>
                    <a:lstStyle/>
                    <a:p>
                      <a:pPr marL="116839" algn="ctr">
                        <a:lnSpc>
                          <a:spcPct val="100000"/>
                        </a:lnSpc>
                        <a:spcBef>
                          <a:spcPts val="705"/>
                        </a:spcBef>
                      </a:pPr>
                      <a:r>
                        <a:rPr lang="en-US" sz="1000" dirty="0">
                          <a:latin typeface="Times New Roman"/>
                          <a:cs typeface="Times New Roman"/>
                        </a:rPr>
                        <a:t>0.08</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705"/>
                        </a:spcBef>
                      </a:pPr>
                      <a:r>
                        <a:rPr lang="en-US" sz="1000" dirty="0">
                          <a:latin typeface="Times New Roman"/>
                          <a:cs typeface="Times New Roman"/>
                        </a:rPr>
                        <a:t>NA</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77470" algn="ctr">
                        <a:lnSpc>
                          <a:spcPct val="100000"/>
                        </a:lnSpc>
                        <a:spcBef>
                          <a:spcPts val="705"/>
                        </a:spcBef>
                      </a:pPr>
                      <a:r>
                        <a:rPr lang="en-US" sz="1000" dirty="0">
                          <a:latin typeface="Times New Roman"/>
                          <a:cs typeface="Times New Roman"/>
                        </a:rPr>
                        <a:t>NA</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marL="3175" algn="ctr">
                        <a:lnSpc>
                          <a:spcPct val="100000"/>
                        </a:lnSpc>
                        <a:spcBef>
                          <a:spcPts val="705"/>
                        </a:spcBef>
                      </a:pPr>
                      <a:r>
                        <a:rPr lang="en-US" sz="1000" dirty="0">
                          <a:latin typeface="Times New Roman"/>
                          <a:cs typeface="Times New Roman"/>
                        </a:rPr>
                        <a:t>2024</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635" algn="ctr">
                        <a:lnSpc>
                          <a:spcPct val="100000"/>
                        </a:lnSpc>
                        <a:spcBef>
                          <a:spcPts val="705"/>
                        </a:spcBef>
                      </a:pPr>
                      <a:r>
                        <a:rPr lang="en-US" sz="1000">
                          <a:latin typeface="Times New Roman"/>
                          <a:cs typeface="Times New Roman"/>
                        </a:rPr>
                        <a:t>No</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CFE2F5"/>
                    </a:solidFill>
                  </a:tcPr>
                </a:tc>
                <a:tc>
                  <a:txBody>
                    <a:bodyPr/>
                    <a:lstStyle/>
                    <a:p>
                      <a:pPr marL="22225" marR="149225" algn="ctr">
                        <a:lnSpc>
                          <a:spcPts val="1150"/>
                        </a:lnSpc>
                        <a:spcBef>
                          <a:spcPts val="204"/>
                        </a:spcBef>
                      </a:pPr>
                      <a:r>
                        <a:rPr lang="en-US" sz="1000">
                          <a:latin typeface="Times New Roman"/>
                          <a:cs typeface="Times New Roman"/>
                        </a:rPr>
                        <a:t>Runoff from fertilizer use; leaching from septic tanks, sewage, erosion of natural deposits</a:t>
                      </a:r>
                      <a:endParaRPr sz="1000" dirty="0">
                        <a:latin typeface="Times New Roman"/>
                        <a:cs typeface="Times New Roman"/>
                      </a:endParaRPr>
                    </a:p>
                  </a:txBody>
                  <a:tcPr marL="0" marR="0" marT="26034"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CFE2F5"/>
                    </a:solidFill>
                  </a:tcPr>
                </a:tc>
                <a:extLst>
                  <a:ext uri="{0D108BD9-81ED-4DB2-BD59-A6C34878D82A}">
                    <a16:rowId xmlns:a16="http://schemas.microsoft.com/office/drawing/2014/main" val="10005"/>
                  </a:ext>
                </a:extLst>
              </a:tr>
              <a:tr h="361537">
                <a:tc>
                  <a:txBody>
                    <a:bodyPr/>
                    <a:lstStyle/>
                    <a:p>
                      <a:pPr marL="24130" marR="261620" algn="ctr">
                        <a:lnSpc>
                          <a:spcPts val="1150"/>
                        </a:lnSpc>
                        <a:spcBef>
                          <a:spcPts val="204"/>
                        </a:spcBef>
                      </a:pPr>
                      <a:r>
                        <a:rPr sz="1000" spc="-5" dirty="0">
                          <a:latin typeface="Times New Roman"/>
                          <a:cs typeface="Times New Roman"/>
                        </a:rPr>
                        <a:t>Haloacetic</a:t>
                      </a:r>
                      <a:r>
                        <a:rPr sz="1000" spc="-55" dirty="0">
                          <a:latin typeface="Times New Roman"/>
                          <a:cs typeface="Times New Roman"/>
                        </a:rPr>
                        <a:t> </a:t>
                      </a:r>
                      <a:r>
                        <a:rPr sz="1000" spc="-5" dirty="0">
                          <a:latin typeface="Times New Roman"/>
                          <a:cs typeface="Times New Roman"/>
                        </a:rPr>
                        <a:t>Acids  (HAA5)</a:t>
                      </a:r>
                      <a:r>
                        <a:rPr sz="1000" spc="-75" dirty="0">
                          <a:latin typeface="Times New Roman"/>
                          <a:cs typeface="Times New Roman"/>
                        </a:rPr>
                        <a:t> </a:t>
                      </a:r>
                      <a:r>
                        <a:rPr sz="1000" dirty="0">
                          <a:latin typeface="Times New Roman"/>
                          <a:cs typeface="Times New Roman"/>
                        </a:rPr>
                        <a:t>(ppb)</a:t>
                      </a:r>
                    </a:p>
                  </a:txBody>
                  <a:tcPr marL="0" marR="0" marT="26034" marB="0" anchor="ctr">
                    <a:lnL w="9152">
                      <a:solidFill>
                        <a:srgbClr val="000000"/>
                      </a:solidFill>
                      <a:prstDash val="solid"/>
                    </a:lnL>
                    <a:lnR w="9150"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5">
                      <a:solidFill>
                        <a:srgbClr val="000000"/>
                      </a:solidFill>
                      <a:prstDash val="solid"/>
                    </a:lnB>
                    <a:solidFill>
                      <a:srgbClr val="CFE2F5"/>
                    </a:solidFill>
                  </a:tcPr>
                </a:tc>
                <a:tc>
                  <a:txBody>
                    <a:bodyPr/>
                    <a:lstStyle/>
                    <a:p>
                      <a:pPr marL="24130" marR="261620" algn="ctr">
                        <a:lnSpc>
                          <a:spcPts val="1150"/>
                        </a:lnSpc>
                        <a:spcBef>
                          <a:spcPts val="204"/>
                        </a:spcBef>
                      </a:pPr>
                      <a:r>
                        <a:rPr lang="en-US" sz="1000" spc="-5">
                          <a:latin typeface="Times New Roman"/>
                          <a:cs typeface="Times New Roman"/>
                        </a:rPr>
                        <a:t>NA</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5">
                      <a:solidFill>
                        <a:srgbClr val="000000"/>
                      </a:solidFill>
                      <a:prstDash val="solid"/>
                    </a:lnB>
                    <a:solidFill>
                      <a:srgbClr val="CFE2F5"/>
                    </a:solidFill>
                  </a:tcPr>
                </a:tc>
                <a:tc>
                  <a:txBody>
                    <a:bodyPr/>
                    <a:lstStyle/>
                    <a:p>
                      <a:pPr marL="175260" algn="ctr">
                        <a:lnSpc>
                          <a:spcPct val="100000"/>
                        </a:lnSpc>
                        <a:spcBef>
                          <a:spcPts val="705"/>
                        </a:spcBef>
                      </a:pPr>
                      <a:r>
                        <a:rPr lang="en-US" sz="1000" dirty="0">
                          <a:latin typeface="Times New Roman"/>
                          <a:cs typeface="Times New Roman"/>
                        </a:rPr>
                        <a:t>39</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0"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635" algn="ctr">
                        <a:lnSpc>
                          <a:spcPct val="100000"/>
                        </a:lnSpc>
                        <a:spcBef>
                          <a:spcPts val="705"/>
                        </a:spcBef>
                      </a:pPr>
                      <a:r>
                        <a:rPr lang="en-US" sz="1000" dirty="0">
                          <a:latin typeface="Times New Roman"/>
                          <a:cs typeface="Times New Roman"/>
                        </a:rPr>
                        <a:t>30.5</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705"/>
                        </a:spcBef>
                      </a:pPr>
                      <a:r>
                        <a:rPr lang="en-US" sz="1000" dirty="0">
                          <a:latin typeface="Times New Roman"/>
                          <a:cs typeface="Times New Roman"/>
                        </a:rPr>
                        <a:t>4.3</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CFE2F5"/>
                    </a:solidFill>
                  </a:tcPr>
                </a:tc>
                <a:tc>
                  <a:txBody>
                    <a:bodyPr/>
                    <a:lstStyle/>
                    <a:p>
                      <a:pPr marL="92710" algn="ctr">
                        <a:lnSpc>
                          <a:spcPct val="100000"/>
                        </a:lnSpc>
                        <a:spcBef>
                          <a:spcPts val="705"/>
                        </a:spcBef>
                      </a:pPr>
                      <a:r>
                        <a:rPr lang="en-US" sz="1000" dirty="0">
                          <a:latin typeface="Times New Roman"/>
                          <a:cs typeface="Times New Roman"/>
                        </a:rPr>
                        <a:t>39.0</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marL="3175" algn="ctr">
                        <a:lnSpc>
                          <a:spcPct val="100000"/>
                        </a:lnSpc>
                        <a:spcBef>
                          <a:spcPts val="705"/>
                        </a:spcBef>
                      </a:pPr>
                      <a:r>
                        <a:rPr lang="en-US" sz="1000" dirty="0">
                          <a:latin typeface="Times New Roman"/>
                          <a:cs typeface="Times New Roman"/>
                        </a:rPr>
                        <a:t>2024</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CFE2F5"/>
                    </a:solidFill>
                  </a:tcPr>
                </a:tc>
                <a:tc>
                  <a:txBody>
                    <a:bodyPr/>
                    <a:lstStyle/>
                    <a:p>
                      <a:pPr marL="635" algn="ctr">
                        <a:lnSpc>
                          <a:spcPct val="100000"/>
                        </a:lnSpc>
                        <a:spcBef>
                          <a:spcPts val="705"/>
                        </a:spcBef>
                      </a:pPr>
                      <a:r>
                        <a:rPr lang="en-US" sz="1000" spc="-5">
                          <a:latin typeface="Times New Roman"/>
                          <a:cs typeface="Times New Roman"/>
                        </a:rPr>
                        <a:t>No</a:t>
                      </a:r>
                      <a:endParaRPr sz="100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marL="22225" marR="196850" algn="ctr">
                        <a:lnSpc>
                          <a:spcPts val="1150"/>
                        </a:lnSpc>
                        <a:spcBef>
                          <a:spcPts val="204"/>
                        </a:spcBef>
                      </a:pPr>
                      <a:r>
                        <a:rPr lang="en-US" sz="1000" spc="-5" dirty="0">
                          <a:latin typeface="Times New Roman"/>
                          <a:cs typeface="Times New Roman"/>
                        </a:rPr>
                        <a:t>By-product </a:t>
                      </a:r>
                      <a:r>
                        <a:rPr lang="en-US" sz="1000" dirty="0">
                          <a:latin typeface="Times New Roman"/>
                          <a:cs typeface="Times New Roman"/>
                        </a:rPr>
                        <a:t>of </a:t>
                      </a:r>
                      <a:r>
                        <a:rPr lang="en-US" sz="1000" spc="-5" dirty="0">
                          <a:latin typeface="Times New Roman"/>
                          <a:cs typeface="Times New Roman"/>
                        </a:rPr>
                        <a:t>drinking </a:t>
                      </a:r>
                      <a:r>
                        <a:rPr lang="en-US" sz="1000" spc="-10" dirty="0">
                          <a:latin typeface="Times New Roman"/>
                          <a:cs typeface="Times New Roman"/>
                        </a:rPr>
                        <a:t>water  </a:t>
                      </a:r>
                      <a:r>
                        <a:rPr lang="en-US" sz="1000" spc="-5" dirty="0">
                          <a:latin typeface="Times New Roman"/>
                          <a:cs typeface="Times New Roman"/>
                        </a:rPr>
                        <a:t>chlorination</a:t>
                      </a:r>
                      <a:endParaRPr sz="1000" dirty="0">
                        <a:latin typeface="Times New Roman"/>
                        <a:cs typeface="Times New Roman"/>
                      </a:endParaRPr>
                    </a:p>
                  </a:txBody>
                  <a:tcPr marL="0" marR="0" marT="26034"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extLst>
                  <a:ext uri="{0D108BD9-81ED-4DB2-BD59-A6C34878D82A}">
                    <a16:rowId xmlns:a16="http://schemas.microsoft.com/office/drawing/2014/main" val="10007"/>
                  </a:ext>
                </a:extLst>
              </a:tr>
              <a:tr h="528080">
                <a:tc>
                  <a:txBody>
                    <a:bodyPr/>
                    <a:lstStyle/>
                    <a:p>
                      <a:pPr marL="24130" marR="238125" algn="ctr">
                        <a:lnSpc>
                          <a:spcPts val="1150"/>
                        </a:lnSpc>
                        <a:spcBef>
                          <a:spcPts val="204"/>
                        </a:spcBef>
                      </a:pPr>
                      <a:r>
                        <a:rPr sz="1000" dirty="0">
                          <a:latin typeface="Times New Roman"/>
                          <a:cs typeface="Times New Roman"/>
                        </a:rPr>
                        <a:t>TTHMs </a:t>
                      </a:r>
                      <a:r>
                        <a:rPr sz="1000" spc="-5" dirty="0">
                          <a:latin typeface="Times New Roman"/>
                          <a:cs typeface="Times New Roman"/>
                        </a:rPr>
                        <a:t>[Total  </a:t>
                      </a:r>
                      <a:r>
                        <a:rPr sz="1000" spc="15" dirty="0">
                          <a:latin typeface="Times New Roman"/>
                          <a:cs typeface="Times New Roman"/>
                        </a:rPr>
                        <a:t>T</a:t>
                      </a:r>
                      <a:r>
                        <a:rPr sz="1000" dirty="0">
                          <a:latin typeface="Times New Roman"/>
                          <a:cs typeface="Times New Roman"/>
                        </a:rPr>
                        <a:t>r</a:t>
                      </a:r>
                      <a:r>
                        <a:rPr sz="1000" spc="-5" dirty="0">
                          <a:latin typeface="Times New Roman"/>
                          <a:cs typeface="Times New Roman"/>
                        </a:rPr>
                        <a:t>i</a:t>
                      </a:r>
                      <a:r>
                        <a:rPr sz="1000" spc="-10" dirty="0">
                          <a:latin typeface="Times New Roman"/>
                          <a:cs typeface="Times New Roman"/>
                        </a:rPr>
                        <a:t>h</a:t>
                      </a:r>
                      <a:r>
                        <a:rPr sz="1000" dirty="0">
                          <a:latin typeface="Times New Roman"/>
                          <a:cs typeface="Times New Roman"/>
                        </a:rPr>
                        <a:t>a</a:t>
                      </a:r>
                      <a:r>
                        <a:rPr sz="1000" spc="-5" dirty="0">
                          <a:latin typeface="Times New Roman"/>
                          <a:cs typeface="Times New Roman"/>
                        </a:rPr>
                        <a:t>l</a:t>
                      </a:r>
                      <a:r>
                        <a:rPr sz="1000" spc="5" dirty="0">
                          <a:latin typeface="Times New Roman"/>
                          <a:cs typeface="Times New Roman"/>
                        </a:rPr>
                        <a:t>o</a:t>
                      </a:r>
                      <a:r>
                        <a:rPr sz="1000" spc="-20" dirty="0">
                          <a:latin typeface="Times New Roman"/>
                          <a:cs typeface="Times New Roman"/>
                        </a:rPr>
                        <a:t>m</a:t>
                      </a:r>
                      <a:r>
                        <a:rPr sz="1000" dirty="0">
                          <a:latin typeface="Times New Roman"/>
                          <a:cs typeface="Times New Roman"/>
                        </a:rPr>
                        <a:t>e</a:t>
                      </a:r>
                      <a:r>
                        <a:rPr sz="1000" spc="10" dirty="0">
                          <a:latin typeface="Times New Roman"/>
                          <a:cs typeface="Times New Roman"/>
                        </a:rPr>
                        <a:t>t</a:t>
                      </a:r>
                      <a:r>
                        <a:rPr sz="1000" spc="-10" dirty="0">
                          <a:latin typeface="Times New Roman"/>
                          <a:cs typeface="Times New Roman"/>
                        </a:rPr>
                        <a:t>h</a:t>
                      </a:r>
                      <a:r>
                        <a:rPr sz="1000" spc="10" dirty="0">
                          <a:latin typeface="Times New Roman"/>
                          <a:cs typeface="Times New Roman"/>
                        </a:rPr>
                        <a:t>a</a:t>
                      </a:r>
                      <a:r>
                        <a:rPr sz="1000" spc="-10" dirty="0">
                          <a:latin typeface="Times New Roman"/>
                          <a:cs typeface="Times New Roman"/>
                        </a:rPr>
                        <a:t>n</a:t>
                      </a:r>
                      <a:r>
                        <a:rPr sz="1000" dirty="0">
                          <a:latin typeface="Times New Roman"/>
                          <a:cs typeface="Times New Roman"/>
                        </a:rPr>
                        <a:t>e]  (ppb)</a:t>
                      </a:r>
                    </a:p>
                  </a:txBody>
                  <a:tcPr marL="0" marR="0" marT="26034" marB="0" anchor="ctr">
                    <a:lnL w="9152">
                      <a:solidFill>
                        <a:srgbClr val="000000"/>
                      </a:solidFill>
                      <a:prstDash val="solid"/>
                    </a:lnL>
                    <a:lnR w="9150">
                      <a:solidFill>
                        <a:srgbClr val="000000"/>
                      </a:solidFill>
                      <a:prstDash val="solid"/>
                    </a:lnR>
                    <a:lnT w="9145">
                      <a:solidFill>
                        <a:srgbClr val="000000"/>
                      </a:solidFill>
                      <a:prstDash val="solid"/>
                    </a:lnT>
                    <a:lnB w="9146">
                      <a:solidFill>
                        <a:srgbClr val="000000"/>
                      </a:solidFill>
                      <a:prstDash val="solid"/>
                    </a:lnB>
                    <a:solidFill>
                      <a:srgbClr val="CFE2F5"/>
                    </a:solidFill>
                  </a:tcPr>
                </a:tc>
                <a:tc>
                  <a:txBody>
                    <a:bodyPr/>
                    <a:lstStyle/>
                    <a:p>
                      <a:pPr algn="ctr">
                        <a:lnSpc>
                          <a:spcPct val="100000"/>
                        </a:lnSpc>
                        <a:spcBef>
                          <a:spcPts val="15"/>
                        </a:spcBef>
                      </a:pPr>
                      <a:endParaRPr lang="en-US" sz="1100">
                        <a:latin typeface="Times New Roman"/>
                        <a:cs typeface="Times New Roman"/>
                      </a:endParaRPr>
                    </a:p>
                    <a:p>
                      <a:pPr marL="175260" algn="ctr">
                        <a:lnSpc>
                          <a:spcPct val="100000"/>
                        </a:lnSpc>
                      </a:pPr>
                      <a:r>
                        <a:rPr lang="en-US" sz="1000" spc="-5">
                          <a:latin typeface="Times New Roman"/>
                          <a:cs typeface="Times New Roman"/>
                        </a:rPr>
                        <a:t>NA</a:t>
                      </a:r>
                      <a:endParaRPr sz="1000" dirty="0">
                        <a:latin typeface="Times New Roman"/>
                        <a:cs typeface="Times New Roman"/>
                      </a:endParaRPr>
                    </a:p>
                  </a:txBody>
                  <a:tcPr marL="0" marR="0" marT="1905" marB="0" anchor="ctr">
                    <a:lnL w="9150">
                      <a:solidFill>
                        <a:srgbClr val="000000"/>
                      </a:solidFill>
                      <a:prstDash val="solid"/>
                    </a:lnL>
                    <a:lnR w="9153">
                      <a:solidFill>
                        <a:srgbClr val="000000"/>
                      </a:solidFill>
                      <a:prstDash val="solid"/>
                    </a:lnR>
                    <a:lnT w="9145">
                      <a:solidFill>
                        <a:srgbClr val="000000"/>
                      </a:solidFill>
                      <a:prstDash val="solid"/>
                    </a:lnT>
                    <a:lnB w="9145">
                      <a:solidFill>
                        <a:srgbClr val="000000"/>
                      </a:solidFill>
                      <a:prstDash val="solid"/>
                    </a:lnB>
                    <a:solidFill>
                      <a:srgbClr val="CFE2F5"/>
                    </a:solidFill>
                  </a:tcPr>
                </a:tc>
                <a:tc>
                  <a:txBody>
                    <a:bodyPr/>
                    <a:lstStyle/>
                    <a:p>
                      <a:pPr algn="ctr">
                        <a:lnSpc>
                          <a:spcPct val="100000"/>
                        </a:lnSpc>
                        <a:spcBef>
                          <a:spcPts val="15"/>
                        </a:spcBef>
                      </a:pPr>
                      <a:endParaRPr lang="en-US" sz="1100" dirty="0">
                        <a:latin typeface="Times New Roman"/>
                        <a:cs typeface="Times New Roman"/>
                      </a:endParaRPr>
                    </a:p>
                    <a:p>
                      <a:pPr algn="ctr">
                        <a:lnSpc>
                          <a:spcPct val="100000"/>
                        </a:lnSpc>
                      </a:pPr>
                      <a:r>
                        <a:rPr lang="en-US" sz="1000" dirty="0">
                          <a:latin typeface="Times New Roman"/>
                          <a:cs typeface="Times New Roman"/>
                        </a:rPr>
                        <a:t>46</a:t>
                      </a:r>
                      <a:endParaRPr sz="1000" dirty="0">
                        <a:latin typeface="Times New Roman"/>
                        <a:cs typeface="Times New Roman"/>
                      </a:endParaRPr>
                    </a:p>
                  </a:txBody>
                  <a:tcPr marL="0" marR="0" marT="1905" marB="0" anchor="ctr">
                    <a:lnL w="9153" cap="flat" cmpd="sng" algn="ctr">
                      <a:solidFill>
                        <a:srgbClr val="000000"/>
                      </a:solidFill>
                      <a:prstDash val="solid"/>
                      <a:round/>
                      <a:headEnd type="none" w="med" len="med"/>
                      <a:tailEnd type="none" w="med" len="med"/>
                    </a:lnL>
                    <a:lnR w="9150">
                      <a:solidFill>
                        <a:srgbClr val="000000"/>
                      </a:solidFill>
                      <a:prstDash val="soli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15"/>
                        </a:spcBef>
                      </a:pPr>
                      <a:endParaRPr lang="en-US" sz="1100" dirty="0">
                        <a:latin typeface="Times New Roman"/>
                        <a:cs typeface="Times New Roman"/>
                      </a:endParaRPr>
                    </a:p>
                    <a:p>
                      <a:pPr marL="1270" algn="ctr">
                        <a:lnSpc>
                          <a:spcPct val="100000"/>
                        </a:lnSpc>
                      </a:pPr>
                      <a:r>
                        <a:rPr lang="en-US" sz="1000" dirty="0">
                          <a:latin typeface="Times New Roman"/>
                          <a:cs typeface="Times New Roman"/>
                        </a:rPr>
                        <a:t>31.0</a:t>
                      </a:r>
                      <a:endParaRPr sz="1000" dirty="0">
                        <a:latin typeface="Times New Roman"/>
                        <a:cs typeface="Times New Roman"/>
                      </a:endParaRPr>
                    </a:p>
                  </a:txBody>
                  <a:tcPr marL="0" marR="0" marT="1905" marB="0" anchor="ctr">
                    <a:lnL w="9150" cap="flat" cmpd="sng" algn="ctr">
                      <a:solidFill>
                        <a:srgbClr val="000000"/>
                      </a:solidFill>
                      <a:prstDash val="solid"/>
                      <a:round/>
                      <a:headEnd type="none" w="med" len="med"/>
                      <a:tailEnd type="none" w="med" len="med"/>
                    </a:lnL>
                    <a:lnR w="9153">
                      <a:solidFill>
                        <a:srgbClr val="000000"/>
                      </a:solidFill>
                      <a:prstDash val="soli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15"/>
                        </a:spcBef>
                      </a:pPr>
                      <a:endParaRPr lang="en-US" sz="1100" dirty="0">
                        <a:latin typeface="Times New Roman"/>
                        <a:cs typeface="Times New Roman"/>
                      </a:endParaRPr>
                    </a:p>
                    <a:p>
                      <a:pPr algn="ctr">
                        <a:lnSpc>
                          <a:spcPct val="100000"/>
                        </a:lnSpc>
                      </a:pPr>
                      <a:r>
                        <a:rPr lang="en-US" sz="1000" dirty="0">
                          <a:latin typeface="Times New Roman"/>
                          <a:cs typeface="Times New Roman"/>
                        </a:rPr>
                        <a:t>15</a:t>
                      </a:r>
                      <a:endParaRPr sz="1000" dirty="0">
                        <a:latin typeface="Times New Roman"/>
                        <a:cs typeface="Times New Roman"/>
                      </a:endParaRPr>
                    </a:p>
                  </a:txBody>
                  <a:tcPr marL="0" marR="0" marT="1905" marB="0" anchor="ctr">
                    <a:lnL w="9153" cap="flat" cmpd="sng" algn="ctr">
                      <a:solidFill>
                        <a:srgbClr val="000000"/>
                      </a:solidFill>
                      <a:prstDash val="solid"/>
                      <a:round/>
                      <a:headEnd type="none" w="med" len="med"/>
                      <a:tailEnd type="none" w="med" len="med"/>
                    </a:lnL>
                    <a:lnR w="9151">
                      <a:solidFill>
                        <a:srgbClr val="000000"/>
                      </a:solidFill>
                      <a:prstDash val="solid"/>
                    </a:lnR>
                    <a:lnT w="9146"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15"/>
                        </a:spcBef>
                      </a:pPr>
                      <a:endParaRPr lang="en-US" sz="1100" dirty="0">
                        <a:latin typeface="Times New Roman"/>
                        <a:cs typeface="Times New Roman"/>
                      </a:endParaRPr>
                    </a:p>
                    <a:p>
                      <a:pPr marL="92710" algn="ctr">
                        <a:lnSpc>
                          <a:spcPct val="100000"/>
                        </a:lnSpc>
                      </a:pPr>
                      <a:r>
                        <a:rPr lang="en-US" sz="1000" dirty="0">
                          <a:latin typeface="Times New Roman"/>
                          <a:cs typeface="Times New Roman"/>
                        </a:rPr>
                        <a:t>50</a:t>
                      </a:r>
                      <a:endParaRPr sz="1000" dirty="0">
                        <a:latin typeface="Times New Roman"/>
                        <a:cs typeface="Times New Roman"/>
                      </a:endParaRPr>
                    </a:p>
                  </a:txBody>
                  <a:tcPr marL="0" marR="0" marT="1905" marB="0" anchor="ctr">
                    <a:lnL w="9151" cap="flat" cmpd="sng" algn="ctr">
                      <a:solidFill>
                        <a:srgbClr val="000000"/>
                      </a:solidFill>
                      <a:prstDash val="solid"/>
                      <a:round/>
                      <a:headEnd type="none" w="med" len="med"/>
                      <a:tailEnd type="none" w="med" len="med"/>
                    </a:lnL>
                    <a:lnR w="9151">
                      <a:solidFill>
                        <a:srgbClr val="000000"/>
                      </a:solidFill>
                      <a:prstDash val="soli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15"/>
                        </a:spcBef>
                      </a:pPr>
                      <a:endParaRPr lang="en-US" sz="1100" dirty="0">
                        <a:latin typeface="Times New Roman"/>
                        <a:cs typeface="Times New Roman"/>
                      </a:endParaRPr>
                    </a:p>
                    <a:p>
                      <a:pPr marL="3175" algn="ctr">
                        <a:lnSpc>
                          <a:spcPct val="100000"/>
                        </a:lnSpc>
                      </a:pPr>
                      <a:r>
                        <a:rPr lang="en-US" sz="1000" dirty="0">
                          <a:latin typeface="Times New Roman"/>
                          <a:cs typeface="Times New Roman"/>
                        </a:rPr>
                        <a:t>2024</a:t>
                      </a:r>
                    </a:p>
                  </a:txBody>
                  <a:tcPr marL="0" marR="0" marT="1905" marB="0" anchor="ctr">
                    <a:lnL w="9151" cap="flat" cmpd="sng" algn="ctr">
                      <a:solidFill>
                        <a:srgbClr val="000000"/>
                      </a:solidFill>
                      <a:prstDash val="solid"/>
                      <a:round/>
                      <a:headEnd type="none" w="med" len="med"/>
                      <a:tailEnd type="none" w="med" len="med"/>
                    </a:lnL>
                    <a:lnR w="9153">
                      <a:solidFill>
                        <a:srgbClr val="000000"/>
                      </a:solidFill>
                      <a:prstDash val="solid"/>
                    </a:lnR>
                    <a:lnT w="9146"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15"/>
                        </a:spcBef>
                      </a:pPr>
                      <a:endParaRPr lang="en-US" sz="1100">
                        <a:latin typeface="Times New Roman"/>
                        <a:cs typeface="Times New Roman"/>
                      </a:endParaRPr>
                    </a:p>
                    <a:p>
                      <a:pPr marL="635" algn="ctr">
                        <a:lnSpc>
                          <a:spcPct val="100000"/>
                        </a:lnSpc>
                      </a:pPr>
                      <a:r>
                        <a:rPr lang="en-US" sz="1000" spc="-5">
                          <a:latin typeface="Times New Roman"/>
                          <a:cs typeface="Times New Roman"/>
                        </a:rPr>
                        <a:t>No</a:t>
                      </a:r>
                      <a:endParaRPr sz="1000">
                        <a:latin typeface="Times New Roman"/>
                        <a:cs typeface="Times New Roman"/>
                      </a:endParaRPr>
                    </a:p>
                  </a:txBody>
                  <a:tcPr marL="0" marR="0" marT="1905" marB="0" anchor="ctr">
                    <a:lnL w="9153" cap="flat" cmpd="sng" algn="ctr">
                      <a:solidFill>
                        <a:srgbClr val="000000"/>
                      </a:solidFill>
                      <a:prstDash val="solid"/>
                      <a:round/>
                      <a:headEnd type="none" w="med" len="med"/>
                      <a:tailEnd type="none" w="med" len="med"/>
                    </a:lnL>
                    <a:lnR w="9151">
                      <a:solidFill>
                        <a:srgbClr val="000000"/>
                      </a:solidFill>
                      <a:prstDash val="soli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marL="22225" marR="196850" algn="ctr">
                        <a:lnSpc>
                          <a:spcPts val="1150"/>
                        </a:lnSpc>
                        <a:spcBef>
                          <a:spcPts val="785"/>
                        </a:spcBef>
                      </a:pPr>
                      <a:r>
                        <a:rPr lang="en-US" sz="1000" spc="-5">
                          <a:latin typeface="Times New Roman"/>
                          <a:cs typeface="Times New Roman"/>
                        </a:rPr>
                        <a:t>By-product </a:t>
                      </a:r>
                      <a:r>
                        <a:rPr lang="en-US" sz="1000">
                          <a:latin typeface="Times New Roman"/>
                          <a:cs typeface="Times New Roman"/>
                        </a:rPr>
                        <a:t>of </a:t>
                      </a:r>
                      <a:r>
                        <a:rPr lang="en-US" sz="1000" spc="-5">
                          <a:latin typeface="Times New Roman"/>
                          <a:cs typeface="Times New Roman"/>
                        </a:rPr>
                        <a:t>drinking </a:t>
                      </a:r>
                      <a:r>
                        <a:rPr lang="en-US" sz="1000" spc="-10">
                          <a:latin typeface="Times New Roman"/>
                          <a:cs typeface="Times New Roman"/>
                        </a:rPr>
                        <a:t>water  </a:t>
                      </a:r>
                      <a:r>
                        <a:rPr lang="en-US" sz="1000" spc="-5">
                          <a:latin typeface="Times New Roman"/>
                          <a:cs typeface="Times New Roman"/>
                        </a:rPr>
                        <a:t>disinfection</a:t>
                      </a:r>
                      <a:endParaRPr sz="1000" dirty="0">
                        <a:latin typeface="Times New Roman"/>
                        <a:cs typeface="Times New Roman"/>
                      </a:endParaRPr>
                    </a:p>
                  </a:txBody>
                  <a:tcPr marL="0" marR="0" marT="99695"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CFE2F5"/>
                    </a:solidFill>
                  </a:tcPr>
                </a:tc>
                <a:extLst>
                  <a:ext uri="{0D108BD9-81ED-4DB2-BD59-A6C34878D82A}">
                    <a16:rowId xmlns:a16="http://schemas.microsoft.com/office/drawing/2014/main" val="10008"/>
                  </a:ext>
                </a:extLst>
              </a:tr>
              <a:tr h="361537">
                <a:tc>
                  <a:txBody>
                    <a:bodyPr/>
                    <a:lstStyle/>
                    <a:p>
                      <a:pPr marL="24130" marR="17145" algn="ctr">
                        <a:lnSpc>
                          <a:spcPts val="1150"/>
                        </a:lnSpc>
                        <a:spcBef>
                          <a:spcPts val="204"/>
                        </a:spcBef>
                      </a:pPr>
                      <a:r>
                        <a:rPr sz="1000" dirty="0">
                          <a:latin typeface="Times New Roman"/>
                          <a:cs typeface="Times New Roman"/>
                        </a:rPr>
                        <a:t>Total </a:t>
                      </a:r>
                      <a:r>
                        <a:rPr sz="1000" spc="-5" dirty="0">
                          <a:latin typeface="Times New Roman"/>
                          <a:cs typeface="Times New Roman"/>
                        </a:rPr>
                        <a:t>Organic</a:t>
                      </a:r>
                      <a:r>
                        <a:rPr sz="1000" spc="-60" dirty="0">
                          <a:latin typeface="Times New Roman"/>
                          <a:cs typeface="Times New Roman"/>
                        </a:rPr>
                        <a:t> </a:t>
                      </a:r>
                      <a:r>
                        <a:rPr sz="1000" spc="-5" dirty="0">
                          <a:latin typeface="Times New Roman"/>
                          <a:cs typeface="Times New Roman"/>
                        </a:rPr>
                        <a:t>Carbon  (%</a:t>
                      </a:r>
                      <a:r>
                        <a:rPr sz="1000" spc="-85" dirty="0">
                          <a:latin typeface="Times New Roman"/>
                          <a:cs typeface="Times New Roman"/>
                        </a:rPr>
                        <a:t> </a:t>
                      </a:r>
                      <a:r>
                        <a:rPr sz="1000" spc="-5" dirty="0">
                          <a:latin typeface="Times New Roman"/>
                          <a:cs typeface="Times New Roman"/>
                        </a:rPr>
                        <a:t>Removal)</a:t>
                      </a:r>
                      <a:endParaRPr sz="1000" dirty="0">
                        <a:latin typeface="Times New Roman"/>
                        <a:cs typeface="Times New Roman"/>
                      </a:endParaRPr>
                    </a:p>
                  </a:txBody>
                  <a:tcPr marL="0" marR="0" marT="26034" marB="0" anchor="ctr">
                    <a:lnL w="9152">
                      <a:solidFill>
                        <a:srgbClr val="000000"/>
                      </a:solidFill>
                      <a:prstDash val="solid"/>
                    </a:lnL>
                    <a:lnR w="9150">
                      <a:solidFill>
                        <a:srgbClr val="000000"/>
                      </a:solidFill>
                      <a:prstDash val="solid"/>
                    </a:lnR>
                    <a:lnT w="9146">
                      <a:solidFill>
                        <a:srgbClr val="000000"/>
                      </a:solidFill>
                      <a:prstDash val="solid"/>
                    </a:lnT>
                    <a:lnB w="9146">
                      <a:solidFill>
                        <a:srgbClr val="000000"/>
                      </a:solidFill>
                      <a:prstDash val="solid"/>
                    </a:lnB>
                    <a:solidFill>
                      <a:srgbClr val="CFE2F5"/>
                    </a:solidFill>
                  </a:tcPr>
                </a:tc>
                <a:tc>
                  <a:txBody>
                    <a:bodyPr/>
                    <a:lstStyle/>
                    <a:p>
                      <a:pPr marL="24130" marR="17145" algn="ctr">
                        <a:lnSpc>
                          <a:spcPts val="1150"/>
                        </a:lnSpc>
                        <a:spcBef>
                          <a:spcPts val="204"/>
                        </a:spcBef>
                      </a:pPr>
                      <a:r>
                        <a:rPr lang="en-US" sz="1000" spc="-5">
                          <a:latin typeface="Times New Roman"/>
                          <a:cs typeface="Times New Roman"/>
                        </a:rPr>
                        <a:t>NA</a:t>
                      </a:r>
                      <a:endParaRPr sz="1000" dirty="0">
                        <a:latin typeface="Times New Roman"/>
                        <a:cs typeface="Times New Roman"/>
                      </a:endParaRPr>
                    </a:p>
                  </a:txBody>
                  <a:tcPr marL="0" marR="0" marT="89535" marB="0" anchor="ctr">
                    <a:lnL w="9150">
                      <a:solidFill>
                        <a:srgbClr val="000000"/>
                      </a:solidFill>
                      <a:prstDash val="solid"/>
                    </a:lnL>
                    <a:lnR w="9153">
                      <a:solidFill>
                        <a:srgbClr val="000000"/>
                      </a:solidFill>
                      <a:prstDash val="solid"/>
                    </a:lnR>
                    <a:lnT w="9145">
                      <a:solidFill>
                        <a:srgbClr val="000000"/>
                      </a:solidFill>
                      <a:prstDash val="solid"/>
                    </a:lnT>
                    <a:lnB w="9146">
                      <a:solidFill>
                        <a:srgbClr val="000000"/>
                      </a:solidFill>
                      <a:prstDash val="solid"/>
                    </a:lnB>
                    <a:solidFill>
                      <a:srgbClr val="CFE2F5"/>
                    </a:solidFill>
                  </a:tcPr>
                </a:tc>
                <a:tc>
                  <a:txBody>
                    <a:bodyPr/>
                    <a:lstStyle/>
                    <a:p>
                      <a:pPr marL="175260" algn="ctr">
                        <a:lnSpc>
                          <a:spcPct val="100000"/>
                        </a:lnSpc>
                        <a:spcBef>
                          <a:spcPts val="705"/>
                        </a:spcBef>
                      </a:pPr>
                      <a:r>
                        <a:rPr lang="en-US" sz="1000" spc="-5" dirty="0">
                          <a:latin typeface="Times New Roman"/>
                          <a:cs typeface="Times New Roman"/>
                        </a:rPr>
                        <a:t>TT</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0">
                      <a:solidFill>
                        <a:srgbClr val="000000"/>
                      </a:solidFill>
                      <a:prstDash val="soli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116839" algn="ctr">
                        <a:lnSpc>
                          <a:spcPct val="100000"/>
                        </a:lnSpc>
                        <a:spcBef>
                          <a:spcPts val="705"/>
                        </a:spcBef>
                      </a:pPr>
                      <a:r>
                        <a:rPr lang="en-US" sz="1000" dirty="0">
                          <a:latin typeface="Times New Roman"/>
                          <a:cs typeface="Times New Roman"/>
                        </a:rPr>
                        <a:t>1.37</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a:solidFill>
                        <a:srgbClr val="000000"/>
                      </a:solidFill>
                      <a:prstDash val="solid"/>
                    </a:lnR>
                    <a:lnT w="9145"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705"/>
                        </a:spcBef>
                      </a:pPr>
                      <a:r>
                        <a:rPr lang="en-US" sz="1000" dirty="0">
                          <a:latin typeface="Times New Roman"/>
                          <a:cs typeface="Times New Roman"/>
                        </a:rPr>
                        <a:t>0.6</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a:solidFill>
                        <a:srgbClr val="000000"/>
                      </a:solidFill>
                      <a:prstDash val="solid"/>
                    </a:lnR>
                    <a:lnT w="9146"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54610" algn="ctr">
                        <a:lnSpc>
                          <a:spcPct val="100000"/>
                        </a:lnSpc>
                        <a:spcBef>
                          <a:spcPts val="705"/>
                        </a:spcBef>
                      </a:pPr>
                      <a:r>
                        <a:rPr lang="en-US" sz="1000" dirty="0">
                          <a:latin typeface="Times New Roman"/>
                          <a:cs typeface="Times New Roman"/>
                        </a:rPr>
                        <a:t>1.7</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1">
                      <a:solidFill>
                        <a:srgbClr val="000000"/>
                      </a:solidFill>
                      <a:prstDash val="solid"/>
                    </a:lnR>
                    <a:lnT w="9143"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3175" algn="ctr">
                        <a:lnSpc>
                          <a:spcPct val="100000"/>
                        </a:lnSpc>
                        <a:spcBef>
                          <a:spcPts val="705"/>
                        </a:spcBef>
                      </a:pPr>
                      <a:r>
                        <a:rPr lang="en-US" sz="1000" dirty="0">
                          <a:latin typeface="Times New Roman"/>
                          <a:cs typeface="Times New Roman"/>
                        </a:rPr>
                        <a:t>2024</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3">
                      <a:solidFill>
                        <a:srgbClr val="000000"/>
                      </a:solidFill>
                      <a:prstDash val="solid"/>
                    </a:lnR>
                    <a:lnT w="9145"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marL="635" algn="ctr">
                        <a:lnSpc>
                          <a:spcPct val="100000"/>
                        </a:lnSpc>
                        <a:spcBef>
                          <a:spcPts val="705"/>
                        </a:spcBef>
                      </a:pPr>
                      <a:r>
                        <a:rPr lang="en-US" sz="1000" spc="-5">
                          <a:latin typeface="Times New Roman"/>
                          <a:cs typeface="Times New Roman"/>
                        </a:rPr>
                        <a:t>No</a:t>
                      </a:r>
                      <a:endParaRPr sz="100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a:solidFill>
                        <a:srgbClr val="000000"/>
                      </a:solidFill>
                      <a:prstDash val="solid"/>
                    </a:lnR>
                    <a:lnT w="9143"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22225" marR="493395" algn="ctr">
                        <a:lnSpc>
                          <a:spcPts val="1150"/>
                        </a:lnSpc>
                        <a:spcBef>
                          <a:spcPts val="204"/>
                        </a:spcBef>
                      </a:pPr>
                      <a:r>
                        <a:rPr lang="en-US" sz="1000" spc="-5">
                          <a:latin typeface="Times New Roman"/>
                          <a:cs typeface="Times New Roman"/>
                        </a:rPr>
                        <a:t>Naturally present </a:t>
                      </a:r>
                      <a:r>
                        <a:rPr lang="en-US" sz="1000">
                          <a:latin typeface="Times New Roman"/>
                          <a:cs typeface="Times New Roman"/>
                        </a:rPr>
                        <a:t>in </a:t>
                      </a:r>
                      <a:r>
                        <a:rPr lang="en-US" sz="1000" spc="-5">
                          <a:latin typeface="Times New Roman"/>
                          <a:cs typeface="Times New Roman"/>
                        </a:rPr>
                        <a:t>the  environment</a:t>
                      </a:r>
                      <a:endParaRPr sz="1000" dirty="0">
                        <a:latin typeface="Times New Roman"/>
                        <a:cs typeface="Times New Roman"/>
                      </a:endParaRPr>
                    </a:p>
                  </a:txBody>
                  <a:tcPr marL="0" marR="0" marT="26034"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CFE2F5"/>
                    </a:solidFill>
                  </a:tcPr>
                </a:tc>
                <a:extLst>
                  <a:ext uri="{0D108BD9-81ED-4DB2-BD59-A6C34878D82A}">
                    <a16:rowId xmlns:a16="http://schemas.microsoft.com/office/drawing/2014/main" val="10009"/>
                  </a:ext>
                </a:extLst>
              </a:tr>
              <a:tr h="682272">
                <a:tc>
                  <a:txBody>
                    <a:bodyPr/>
                    <a:lstStyle/>
                    <a:p>
                      <a:pPr marL="24130" marR="17145" algn="ctr">
                        <a:lnSpc>
                          <a:spcPts val="1150"/>
                        </a:lnSpc>
                        <a:spcBef>
                          <a:spcPts val="204"/>
                        </a:spcBef>
                      </a:pPr>
                      <a:r>
                        <a:rPr lang="en-US" sz="1000" dirty="0">
                          <a:latin typeface="Times New Roman"/>
                          <a:cs typeface="Times New Roman"/>
                        </a:rPr>
                        <a:t>Barium (ppm)</a:t>
                      </a:r>
                      <a:endParaRPr sz="1000" dirty="0">
                        <a:latin typeface="Times New Roman"/>
                        <a:cs typeface="Times New Roman"/>
                      </a:endParaRPr>
                    </a:p>
                  </a:txBody>
                  <a:tcPr marL="0" marR="0" marT="26034" marB="0" anchor="ctr">
                    <a:lnL w="9152">
                      <a:solidFill>
                        <a:srgbClr val="000000"/>
                      </a:solidFill>
                      <a:prstDash val="solid"/>
                    </a:lnL>
                    <a:lnR w="9150"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a:solidFill>
                        <a:srgbClr val="000000"/>
                      </a:solidFill>
                      <a:prstDash val="solid"/>
                    </a:lnB>
                    <a:solidFill>
                      <a:srgbClr val="CFE2F5"/>
                    </a:solidFill>
                  </a:tcPr>
                </a:tc>
                <a:tc>
                  <a:txBody>
                    <a:bodyPr/>
                    <a:lstStyle/>
                    <a:p>
                      <a:pPr marL="24130" marR="17145" algn="ctr">
                        <a:lnSpc>
                          <a:spcPts val="1150"/>
                        </a:lnSpc>
                        <a:spcBef>
                          <a:spcPts val="204"/>
                        </a:spcBef>
                      </a:pPr>
                      <a:r>
                        <a:rPr lang="en-US" sz="1000">
                          <a:latin typeface="Times New Roman"/>
                          <a:cs typeface="Times New Roman"/>
                        </a:rPr>
                        <a:t>2</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a:solidFill>
                        <a:srgbClr val="000000"/>
                      </a:solidFill>
                      <a:prstDash val="solid"/>
                    </a:lnB>
                    <a:solidFill>
                      <a:srgbClr val="CFE2F5"/>
                    </a:solidFill>
                  </a:tcPr>
                </a:tc>
                <a:tc>
                  <a:txBody>
                    <a:bodyPr/>
                    <a:lstStyle/>
                    <a:p>
                      <a:pPr marL="175260" algn="ctr">
                        <a:lnSpc>
                          <a:spcPct val="100000"/>
                        </a:lnSpc>
                        <a:spcBef>
                          <a:spcPts val="705"/>
                        </a:spcBef>
                      </a:pPr>
                      <a:r>
                        <a:rPr lang="en-US" sz="1000" dirty="0">
                          <a:latin typeface="Times New Roman"/>
                          <a:cs typeface="Times New Roman"/>
                        </a:rPr>
                        <a:t>2</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0"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116839" algn="ctr">
                        <a:lnSpc>
                          <a:spcPct val="100000"/>
                        </a:lnSpc>
                        <a:spcBef>
                          <a:spcPts val="705"/>
                        </a:spcBef>
                      </a:pPr>
                      <a:r>
                        <a:rPr lang="en-US" sz="900" dirty="0">
                          <a:latin typeface="Times New Roman"/>
                          <a:cs typeface="Times New Roman"/>
                        </a:rPr>
                        <a:t>0.027</a:t>
                      </a:r>
                      <a:endParaRPr sz="9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705"/>
                        </a:spcBef>
                      </a:pPr>
                      <a:r>
                        <a:rPr lang="en-US" sz="1000" dirty="0">
                          <a:latin typeface="Times New Roman"/>
                          <a:cs typeface="Times New Roman"/>
                        </a:rPr>
                        <a:t>NA</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54610" algn="ctr">
                        <a:lnSpc>
                          <a:spcPct val="100000"/>
                        </a:lnSpc>
                        <a:spcBef>
                          <a:spcPts val="705"/>
                        </a:spcBef>
                      </a:pPr>
                      <a:r>
                        <a:rPr lang="en-US" sz="1000" dirty="0">
                          <a:latin typeface="Times New Roman"/>
                          <a:cs typeface="Times New Roman"/>
                        </a:rPr>
                        <a:t>NA</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3175" algn="ctr">
                        <a:lnSpc>
                          <a:spcPct val="100000"/>
                        </a:lnSpc>
                        <a:spcBef>
                          <a:spcPts val="705"/>
                        </a:spcBef>
                      </a:pPr>
                      <a:r>
                        <a:rPr lang="en-US" sz="1000" dirty="0">
                          <a:latin typeface="Times New Roman"/>
                          <a:cs typeface="Times New Roman"/>
                        </a:rPr>
                        <a:t>2024</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marL="635" algn="ctr">
                        <a:lnSpc>
                          <a:spcPct val="100000"/>
                        </a:lnSpc>
                        <a:spcBef>
                          <a:spcPts val="705"/>
                        </a:spcBef>
                      </a:pPr>
                      <a:r>
                        <a:rPr lang="en-US" sz="1000">
                          <a:latin typeface="Times New Roman"/>
                          <a:cs typeface="Times New Roman"/>
                        </a:rPr>
                        <a:t>No</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22225" marR="493395" algn="ctr">
                        <a:lnSpc>
                          <a:spcPts val="1150"/>
                        </a:lnSpc>
                        <a:spcBef>
                          <a:spcPts val="204"/>
                        </a:spcBef>
                      </a:pPr>
                      <a:r>
                        <a:rPr lang="en-US" sz="900">
                          <a:latin typeface="Times New Roman"/>
                          <a:cs typeface="Times New Roman"/>
                        </a:rPr>
                        <a:t>Discharge of drilling wastes; discharge from metal refineries; erosion of natural deposits</a:t>
                      </a:r>
                      <a:endParaRPr sz="900" dirty="0">
                        <a:latin typeface="Times New Roman"/>
                        <a:cs typeface="Times New Roman"/>
                      </a:endParaRPr>
                    </a:p>
                  </a:txBody>
                  <a:tcPr marL="0" marR="0" marT="26034"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CFE2F5"/>
                    </a:solidFill>
                  </a:tcPr>
                </a:tc>
                <a:extLst>
                  <a:ext uri="{0D108BD9-81ED-4DB2-BD59-A6C34878D82A}">
                    <a16:rowId xmlns:a16="http://schemas.microsoft.com/office/drawing/2014/main" val="3113270802"/>
                  </a:ext>
                </a:extLst>
              </a:tr>
              <a:tr h="361537">
                <a:tc>
                  <a:txBody>
                    <a:bodyPr/>
                    <a:lstStyle/>
                    <a:p>
                      <a:pPr marL="24130" marR="17145" algn="ctr">
                        <a:lnSpc>
                          <a:spcPts val="1150"/>
                        </a:lnSpc>
                        <a:spcBef>
                          <a:spcPts val="204"/>
                        </a:spcBef>
                      </a:pPr>
                      <a:r>
                        <a:rPr lang="en-US" sz="1000" dirty="0">
                          <a:latin typeface="Times New Roman"/>
                          <a:cs typeface="Times New Roman"/>
                        </a:rPr>
                        <a:t>Beta/Photon Emitters (</a:t>
                      </a:r>
                      <a:r>
                        <a:rPr lang="en-US" sz="1000" dirty="0" err="1">
                          <a:latin typeface="Times New Roman"/>
                          <a:cs typeface="Times New Roman"/>
                        </a:rPr>
                        <a:t>pCi</a:t>
                      </a:r>
                      <a:r>
                        <a:rPr lang="en-US" sz="1000" dirty="0">
                          <a:latin typeface="Times New Roman"/>
                          <a:cs typeface="Times New Roman"/>
                        </a:rPr>
                        <a:t>/L)</a:t>
                      </a:r>
                      <a:endParaRPr sz="1000" dirty="0">
                        <a:latin typeface="Times New Roman"/>
                        <a:cs typeface="Times New Roman"/>
                      </a:endParaRPr>
                    </a:p>
                  </a:txBody>
                  <a:tcPr marL="0" marR="0" marT="26034" marB="0" anchor="ctr">
                    <a:lnL w="9152">
                      <a:solidFill>
                        <a:srgbClr val="000000"/>
                      </a:solidFill>
                      <a:prstDash val="solid"/>
                    </a:lnL>
                    <a:lnR w="9150"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a:solidFill>
                        <a:srgbClr val="000000"/>
                      </a:solidFill>
                      <a:prstDash val="solid"/>
                    </a:lnB>
                    <a:solidFill>
                      <a:srgbClr val="CFE2F5"/>
                    </a:solidFill>
                  </a:tcPr>
                </a:tc>
                <a:tc>
                  <a:txBody>
                    <a:bodyPr/>
                    <a:lstStyle/>
                    <a:p>
                      <a:pPr marL="24130" marR="17145" algn="ctr">
                        <a:lnSpc>
                          <a:spcPts val="1150"/>
                        </a:lnSpc>
                        <a:spcBef>
                          <a:spcPts val="204"/>
                        </a:spcBef>
                      </a:pPr>
                      <a:r>
                        <a:rPr lang="en-US" sz="1000">
                          <a:latin typeface="Times New Roman"/>
                          <a:cs typeface="Times New Roman"/>
                        </a:rPr>
                        <a:t>0</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a:solidFill>
                        <a:srgbClr val="000000"/>
                      </a:solidFill>
                      <a:prstDash val="solid"/>
                    </a:lnB>
                    <a:solidFill>
                      <a:srgbClr val="CFE2F5"/>
                    </a:solidFill>
                  </a:tcPr>
                </a:tc>
                <a:tc>
                  <a:txBody>
                    <a:bodyPr/>
                    <a:lstStyle/>
                    <a:p>
                      <a:pPr marL="175260" algn="ctr">
                        <a:lnSpc>
                          <a:spcPct val="100000"/>
                        </a:lnSpc>
                        <a:spcBef>
                          <a:spcPts val="705"/>
                        </a:spcBef>
                      </a:pPr>
                      <a:r>
                        <a:rPr lang="en-US" sz="1000" dirty="0">
                          <a:latin typeface="Times New Roman"/>
                          <a:cs typeface="Times New Roman"/>
                        </a:rPr>
                        <a:t>50</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0"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116839" algn="ctr">
                        <a:lnSpc>
                          <a:spcPct val="100000"/>
                        </a:lnSpc>
                        <a:spcBef>
                          <a:spcPts val="705"/>
                        </a:spcBef>
                      </a:pPr>
                      <a:r>
                        <a:rPr lang="en-US" sz="1000" dirty="0">
                          <a:latin typeface="Times New Roman"/>
                          <a:cs typeface="Times New Roman"/>
                        </a:rPr>
                        <a:t>1.6</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705"/>
                        </a:spcBef>
                      </a:pPr>
                      <a:r>
                        <a:rPr lang="en-US" sz="1000" dirty="0">
                          <a:latin typeface="Times New Roman"/>
                          <a:cs typeface="Times New Roman"/>
                        </a:rPr>
                        <a:t>NA</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54610" algn="ctr">
                        <a:lnSpc>
                          <a:spcPct val="100000"/>
                        </a:lnSpc>
                        <a:spcBef>
                          <a:spcPts val="705"/>
                        </a:spcBef>
                      </a:pPr>
                      <a:r>
                        <a:rPr lang="en-US" sz="1000" dirty="0">
                          <a:latin typeface="Times New Roman"/>
                          <a:cs typeface="Times New Roman"/>
                        </a:rPr>
                        <a:t>NA</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3175" algn="ctr">
                        <a:lnSpc>
                          <a:spcPct val="100000"/>
                        </a:lnSpc>
                        <a:spcBef>
                          <a:spcPts val="705"/>
                        </a:spcBef>
                      </a:pPr>
                      <a:r>
                        <a:rPr lang="en-US" sz="1000" dirty="0">
                          <a:latin typeface="Times New Roman"/>
                          <a:cs typeface="Times New Roman"/>
                        </a:rPr>
                        <a:t>2019</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marL="635" algn="ctr">
                        <a:lnSpc>
                          <a:spcPct val="100000"/>
                        </a:lnSpc>
                        <a:spcBef>
                          <a:spcPts val="705"/>
                        </a:spcBef>
                      </a:pPr>
                      <a:r>
                        <a:rPr lang="en-US" sz="1000" dirty="0">
                          <a:latin typeface="Times New Roman"/>
                          <a:cs typeface="Times New Roman"/>
                        </a:rPr>
                        <a:t>No</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22225" marR="493395" algn="ctr">
                        <a:lnSpc>
                          <a:spcPts val="1150"/>
                        </a:lnSpc>
                        <a:spcBef>
                          <a:spcPts val="204"/>
                        </a:spcBef>
                      </a:pPr>
                      <a:r>
                        <a:rPr lang="en-US" sz="1000">
                          <a:latin typeface="Times New Roman"/>
                          <a:cs typeface="Times New Roman"/>
                        </a:rPr>
                        <a:t>Decay of natural and human-made products</a:t>
                      </a:r>
                      <a:endParaRPr sz="1000" dirty="0">
                        <a:latin typeface="Times New Roman"/>
                        <a:cs typeface="Times New Roman"/>
                      </a:endParaRPr>
                    </a:p>
                  </a:txBody>
                  <a:tcPr marL="0" marR="0" marT="26034"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CFE2F5"/>
                    </a:solidFill>
                  </a:tcPr>
                </a:tc>
                <a:extLst>
                  <a:ext uri="{0D108BD9-81ED-4DB2-BD59-A6C34878D82A}">
                    <a16:rowId xmlns:a16="http://schemas.microsoft.com/office/drawing/2014/main" val="2747317154"/>
                  </a:ext>
                </a:extLst>
              </a:tr>
              <a:tr h="361537">
                <a:tc>
                  <a:txBody>
                    <a:bodyPr/>
                    <a:lstStyle/>
                    <a:p>
                      <a:pPr marL="24130" marR="17145" algn="ctr">
                        <a:lnSpc>
                          <a:spcPts val="1150"/>
                        </a:lnSpc>
                        <a:spcBef>
                          <a:spcPts val="204"/>
                        </a:spcBef>
                      </a:pPr>
                      <a:r>
                        <a:rPr lang="en-US" sz="1000" dirty="0">
                          <a:latin typeface="Times New Roman"/>
                          <a:cs typeface="Times New Roman"/>
                        </a:rPr>
                        <a:t>Chloramines ( ppm)</a:t>
                      </a:r>
                      <a:endParaRPr sz="1000" dirty="0">
                        <a:latin typeface="Times New Roman"/>
                        <a:cs typeface="Times New Roman"/>
                      </a:endParaRPr>
                    </a:p>
                  </a:txBody>
                  <a:tcPr marL="0" marR="0" marT="26034" marB="0" anchor="ctr">
                    <a:lnL w="9152">
                      <a:solidFill>
                        <a:srgbClr val="000000"/>
                      </a:solidFill>
                      <a:prstDash val="solid"/>
                    </a:lnL>
                    <a:lnR w="9150"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a:solidFill>
                        <a:srgbClr val="000000"/>
                      </a:solidFill>
                      <a:prstDash val="solid"/>
                    </a:lnB>
                    <a:solidFill>
                      <a:srgbClr val="CFE2F5"/>
                    </a:solidFill>
                  </a:tcPr>
                </a:tc>
                <a:tc>
                  <a:txBody>
                    <a:bodyPr/>
                    <a:lstStyle/>
                    <a:p>
                      <a:pPr marL="24130" marR="17145" algn="ctr">
                        <a:lnSpc>
                          <a:spcPts val="1150"/>
                        </a:lnSpc>
                        <a:spcBef>
                          <a:spcPts val="204"/>
                        </a:spcBef>
                      </a:pPr>
                      <a:r>
                        <a:rPr lang="en-US" sz="1000">
                          <a:latin typeface="Times New Roman"/>
                          <a:cs typeface="Times New Roman"/>
                        </a:rPr>
                        <a:t>[4]</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a:solidFill>
                        <a:srgbClr val="000000"/>
                      </a:solidFill>
                      <a:prstDash val="solid"/>
                    </a:lnB>
                    <a:solidFill>
                      <a:srgbClr val="CFE2F5"/>
                    </a:solidFill>
                  </a:tcPr>
                </a:tc>
                <a:tc>
                  <a:txBody>
                    <a:bodyPr/>
                    <a:lstStyle/>
                    <a:p>
                      <a:pPr marL="175260" algn="ctr">
                        <a:lnSpc>
                          <a:spcPct val="100000"/>
                        </a:lnSpc>
                        <a:spcBef>
                          <a:spcPts val="705"/>
                        </a:spcBef>
                      </a:pPr>
                      <a:r>
                        <a:rPr lang="en-US" sz="1000" dirty="0">
                          <a:latin typeface="Times New Roman"/>
                          <a:cs typeface="Times New Roman"/>
                        </a:rPr>
                        <a:t>[4]</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0"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116839" algn="ctr">
                        <a:lnSpc>
                          <a:spcPct val="100000"/>
                        </a:lnSpc>
                        <a:spcBef>
                          <a:spcPts val="705"/>
                        </a:spcBef>
                      </a:pPr>
                      <a:r>
                        <a:rPr lang="en-US" sz="1000" dirty="0">
                          <a:latin typeface="Times New Roman"/>
                          <a:cs typeface="Times New Roman"/>
                        </a:rPr>
                        <a:t>2.48</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705"/>
                        </a:spcBef>
                      </a:pPr>
                      <a:r>
                        <a:rPr lang="en-US" sz="1000" dirty="0">
                          <a:latin typeface="Times New Roman"/>
                          <a:cs typeface="Times New Roman"/>
                        </a:rPr>
                        <a:t>0.01</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54610" algn="ctr">
                        <a:lnSpc>
                          <a:spcPct val="100000"/>
                        </a:lnSpc>
                        <a:spcBef>
                          <a:spcPts val="705"/>
                        </a:spcBef>
                      </a:pPr>
                      <a:r>
                        <a:rPr lang="en-US" sz="1000" dirty="0">
                          <a:latin typeface="Times New Roman"/>
                          <a:cs typeface="Times New Roman"/>
                        </a:rPr>
                        <a:t>4.4</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3175" algn="ctr">
                        <a:lnSpc>
                          <a:spcPct val="100000"/>
                        </a:lnSpc>
                        <a:spcBef>
                          <a:spcPts val="705"/>
                        </a:spcBef>
                      </a:pPr>
                      <a:r>
                        <a:rPr lang="en-US" sz="1000" dirty="0">
                          <a:latin typeface="Times New Roman"/>
                          <a:cs typeface="Times New Roman"/>
                        </a:rPr>
                        <a:t>2024</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marL="635" algn="ctr">
                        <a:lnSpc>
                          <a:spcPct val="100000"/>
                        </a:lnSpc>
                        <a:spcBef>
                          <a:spcPts val="705"/>
                        </a:spcBef>
                      </a:pPr>
                      <a:r>
                        <a:rPr lang="en-US" sz="1000">
                          <a:latin typeface="Times New Roman"/>
                          <a:cs typeface="Times New Roman"/>
                        </a:rPr>
                        <a:t>No</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22225" marR="493395" algn="ctr">
                        <a:lnSpc>
                          <a:spcPts val="1150"/>
                        </a:lnSpc>
                        <a:spcBef>
                          <a:spcPts val="204"/>
                        </a:spcBef>
                      </a:pPr>
                      <a:r>
                        <a:rPr lang="en-US" sz="1000">
                          <a:latin typeface="Times New Roman"/>
                          <a:cs typeface="Times New Roman"/>
                        </a:rPr>
                        <a:t>Water additive used to control microbes</a:t>
                      </a:r>
                      <a:endParaRPr sz="1000" dirty="0">
                        <a:latin typeface="Times New Roman"/>
                        <a:cs typeface="Times New Roman"/>
                      </a:endParaRPr>
                    </a:p>
                  </a:txBody>
                  <a:tcPr marL="0" marR="0" marT="26034"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CFE2F5"/>
                    </a:solidFill>
                  </a:tcPr>
                </a:tc>
                <a:extLst>
                  <a:ext uri="{0D108BD9-81ED-4DB2-BD59-A6C34878D82A}">
                    <a16:rowId xmlns:a16="http://schemas.microsoft.com/office/drawing/2014/main" val="1243908384"/>
                  </a:ext>
                </a:extLst>
              </a:tr>
              <a:tr h="361537">
                <a:tc>
                  <a:txBody>
                    <a:bodyPr/>
                    <a:lstStyle/>
                    <a:p>
                      <a:pPr marL="24130" marR="17145" algn="ctr">
                        <a:lnSpc>
                          <a:spcPts val="1150"/>
                        </a:lnSpc>
                        <a:spcBef>
                          <a:spcPts val="204"/>
                        </a:spcBef>
                      </a:pPr>
                      <a:r>
                        <a:rPr lang="en-US" sz="1000" dirty="0">
                          <a:latin typeface="Times New Roman"/>
                          <a:cs typeface="Times New Roman"/>
                        </a:rPr>
                        <a:t>Chlorite (ppm)</a:t>
                      </a:r>
                      <a:endParaRPr sz="1000" dirty="0">
                        <a:latin typeface="Times New Roman"/>
                        <a:cs typeface="Times New Roman"/>
                      </a:endParaRPr>
                    </a:p>
                  </a:txBody>
                  <a:tcPr marL="0" marR="0" marT="26034" marB="0" anchor="ctr">
                    <a:lnL w="9152">
                      <a:solidFill>
                        <a:srgbClr val="000000"/>
                      </a:solidFill>
                      <a:prstDash val="solid"/>
                    </a:lnL>
                    <a:lnR w="9150"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a:solidFill>
                        <a:srgbClr val="000000"/>
                      </a:solidFill>
                      <a:prstDash val="solid"/>
                    </a:lnB>
                    <a:solidFill>
                      <a:srgbClr val="CFE2F5"/>
                    </a:solidFill>
                  </a:tcPr>
                </a:tc>
                <a:tc>
                  <a:txBody>
                    <a:bodyPr/>
                    <a:lstStyle/>
                    <a:p>
                      <a:pPr marL="24130" marR="17145" algn="ctr">
                        <a:lnSpc>
                          <a:spcPts val="1150"/>
                        </a:lnSpc>
                        <a:spcBef>
                          <a:spcPts val="204"/>
                        </a:spcBef>
                      </a:pPr>
                      <a:r>
                        <a:rPr lang="en-US" sz="1000">
                          <a:latin typeface="Times New Roman"/>
                          <a:cs typeface="Times New Roman"/>
                        </a:rPr>
                        <a:t>0.8</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a:solidFill>
                        <a:srgbClr val="000000"/>
                      </a:solidFill>
                      <a:prstDash val="solid"/>
                    </a:lnB>
                    <a:solidFill>
                      <a:srgbClr val="CFE2F5"/>
                    </a:solidFill>
                  </a:tcPr>
                </a:tc>
                <a:tc>
                  <a:txBody>
                    <a:bodyPr/>
                    <a:lstStyle/>
                    <a:p>
                      <a:pPr marL="175260" algn="ctr">
                        <a:lnSpc>
                          <a:spcPct val="100000"/>
                        </a:lnSpc>
                        <a:spcBef>
                          <a:spcPts val="705"/>
                        </a:spcBef>
                      </a:pPr>
                      <a:r>
                        <a:rPr lang="en-US" sz="1000" dirty="0">
                          <a:latin typeface="Times New Roman"/>
                          <a:cs typeface="Times New Roman"/>
                        </a:rPr>
                        <a:t>1</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0"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116839" algn="ctr">
                        <a:lnSpc>
                          <a:spcPct val="100000"/>
                        </a:lnSpc>
                        <a:spcBef>
                          <a:spcPts val="705"/>
                        </a:spcBef>
                      </a:pPr>
                      <a:r>
                        <a:rPr lang="en-US" sz="1000" dirty="0">
                          <a:latin typeface="Times New Roman"/>
                          <a:cs typeface="Times New Roman"/>
                        </a:rPr>
                        <a:t>0.47</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705"/>
                        </a:spcBef>
                      </a:pPr>
                      <a:r>
                        <a:rPr lang="en-US" sz="1000" dirty="0">
                          <a:latin typeface="Times New Roman"/>
                          <a:cs typeface="Times New Roman"/>
                        </a:rPr>
                        <a:t>NA</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54610" algn="ctr">
                        <a:lnSpc>
                          <a:spcPct val="100000"/>
                        </a:lnSpc>
                        <a:spcBef>
                          <a:spcPts val="705"/>
                        </a:spcBef>
                      </a:pPr>
                      <a:r>
                        <a:rPr lang="en-US" sz="1000" dirty="0">
                          <a:latin typeface="Times New Roman"/>
                          <a:cs typeface="Times New Roman"/>
                        </a:rPr>
                        <a:t>0.47</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3175" algn="ctr">
                        <a:lnSpc>
                          <a:spcPct val="100000"/>
                        </a:lnSpc>
                        <a:spcBef>
                          <a:spcPts val="705"/>
                        </a:spcBef>
                      </a:pPr>
                      <a:r>
                        <a:rPr lang="en-US" sz="1000" dirty="0">
                          <a:latin typeface="Times New Roman"/>
                          <a:cs typeface="Times New Roman"/>
                        </a:rPr>
                        <a:t>2024</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marL="635" algn="ctr">
                        <a:lnSpc>
                          <a:spcPct val="100000"/>
                        </a:lnSpc>
                        <a:spcBef>
                          <a:spcPts val="705"/>
                        </a:spcBef>
                      </a:pPr>
                      <a:r>
                        <a:rPr lang="en-US" sz="1000" dirty="0">
                          <a:latin typeface="Times New Roman"/>
                          <a:cs typeface="Times New Roman"/>
                        </a:rPr>
                        <a:t>No</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22225" marR="493395" algn="ctr">
                        <a:lnSpc>
                          <a:spcPts val="1150"/>
                        </a:lnSpc>
                        <a:spcBef>
                          <a:spcPts val="204"/>
                        </a:spcBef>
                      </a:pPr>
                      <a:r>
                        <a:rPr lang="en-US" sz="1000">
                          <a:latin typeface="Times New Roman"/>
                          <a:cs typeface="Times New Roman"/>
                        </a:rPr>
                        <a:t>By product of drinking water disinfection</a:t>
                      </a:r>
                      <a:endParaRPr sz="1000" dirty="0">
                        <a:latin typeface="Times New Roman"/>
                        <a:cs typeface="Times New Roman"/>
                      </a:endParaRPr>
                    </a:p>
                  </a:txBody>
                  <a:tcPr marL="0" marR="0" marT="26034"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CFE2F5"/>
                    </a:solidFill>
                  </a:tcPr>
                </a:tc>
                <a:extLst>
                  <a:ext uri="{0D108BD9-81ED-4DB2-BD59-A6C34878D82A}">
                    <a16:rowId xmlns:a16="http://schemas.microsoft.com/office/drawing/2014/main" val="4085588356"/>
                  </a:ext>
                </a:extLst>
              </a:tr>
              <a:tr h="361537">
                <a:tc>
                  <a:txBody>
                    <a:bodyPr/>
                    <a:lstStyle/>
                    <a:p>
                      <a:pPr marL="24130" marR="17145" algn="ctr">
                        <a:lnSpc>
                          <a:spcPts val="1150"/>
                        </a:lnSpc>
                        <a:spcBef>
                          <a:spcPts val="204"/>
                        </a:spcBef>
                      </a:pPr>
                      <a:r>
                        <a:rPr lang="en-US" sz="1000" dirty="0">
                          <a:latin typeface="Times New Roman"/>
                          <a:cs typeface="Times New Roman"/>
                        </a:rPr>
                        <a:t>Combined Radium (</a:t>
                      </a:r>
                      <a:r>
                        <a:rPr lang="en-US" sz="1000" dirty="0" err="1">
                          <a:latin typeface="Times New Roman"/>
                          <a:cs typeface="Times New Roman"/>
                        </a:rPr>
                        <a:t>pCi</a:t>
                      </a:r>
                      <a:r>
                        <a:rPr lang="en-US" sz="1000" dirty="0">
                          <a:latin typeface="Times New Roman"/>
                          <a:cs typeface="Times New Roman"/>
                        </a:rPr>
                        <a:t>/L)</a:t>
                      </a:r>
                      <a:endParaRPr sz="1000" dirty="0">
                        <a:latin typeface="Times New Roman"/>
                        <a:cs typeface="Times New Roman"/>
                      </a:endParaRPr>
                    </a:p>
                  </a:txBody>
                  <a:tcPr marL="0" marR="0" marT="26034" marB="0" anchor="ctr">
                    <a:lnL w="9152">
                      <a:solidFill>
                        <a:srgbClr val="000000"/>
                      </a:solidFill>
                      <a:prstDash val="solid"/>
                    </a:lnL>
                    <a:lnR w="9150"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a:solidFill>
                        <a:srgbClr val="000000"/>
                      </a:solidFill>
                      <a:prstDash val="solid"/>
                    </a:lnB>
                    <a:solidFill>
                      <a:srgbClr val="CFE2F5"/>
                    </a:solidFill>
                  </a:tcPr>
                </a:tc>
                <a:tc>
                  <a:txBody>
                    <a:bodyPr/>
                    <a:lstStyle/>
                    <a:p>
                      <a:pPr marL="24130" marR="17145" algn="ctr">
                        <a:lnSpc>
                          <a:spcPts val="1150"/>
                        </a:lnSpc>
                        <a:spcBef>
                          <a:spcPts val="204"/>
                        </a:spcBef>
                      </a:pPr>
                      <a:r>
                        <a:rPr lang="en-US" sz="1000">
                          <a:latin typeface="Times New Roman"/>
                          <a:cs typeface="Times New Roman"/>
                        </a:rPr>
                        <a:t>0</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a:solidFill>
                        <a:srgbClr val="000000"/>
                      </a:solidFill>
                      <a:prstDash val="solid"/>
                    </a:lnB>
                    <a:solidFill>
                      <a:srgbClr val="CFE2F5"/>
                    </a:solidFill>
                  </a:tcPr>
                </a:tc>
                <a:tc>
                  <a:txBody>
                    <a:bodyPr/>
                    <a:lstStyle/>
                    <a:p>
                      <a:pPr marL="175260" algn="ctr">
                        <a:lnSpc>
                          <a:spcPct val="100000"/>
                        </a:lnSpc>
                        <a:spcBef>
                          <a:spcPts val="705"/>
                        </a:spcBef>
                      </a:pPr>
                      <a:r>
                        <a:rPr lang="en-US" sz="1000" dirty="0">
                          <a:latin typeface="Times New Roman"/>
                          <a:cs typeface="Times New Roman"/>
                        </a:rPr>
                        <a:t>5</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0"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116839" algn="ctr">
                        <a:lnSpc>
                          <a:spcPct val="100000"/>
                        </a:lnSpc>
                        <a:spcBef>
                          <a:spcPts val="705"/>
                        </a:spcBef>
                      </a:pPr>
                      <a:r>
                        <a:rPr lang="en-US" sz="1000">
                          <a:latin typeface="Times New Roman"/>
                          <a:cs typeface="Times New Roman"/>
                        </a:rPr>
                        <a:t>ND</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705"/>
                        </a:spcBef>
                      </a:pPr>
                      <a:r>
                        <a:rPr lang="en-US" sz="1000">
                          <a:latin typeface="Times New Roman"/>
                          <a:cs typeface="Times New Roman"/>
                        </a:rPr>
                        <a:t>NA</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54610" algn="ctr">
                        <a:lnSpc>
                          <a:spcPct val="100000"/>
                        </a:lnSpc>
                        <a:spcBef>
                          <a:spcPts val="705"/>
                        </a:spcBef>
                      </a:pPr>
                      <a:r>
                        <a:rPr lang="en-US" sz="1000" dirty="0">
                          <a:latin typeface="Times New Roman"/>
                          <a:cs typeface="Times New Roman"/>
                        </a:rPr>
                        <a:t>NA</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3175" algn="ctr">
                        <a:lnSpc>
                          <a:spcPct val="100000"/>
                        </a:lnSpc>
                        <a:spcBef>
                          <a:spcPts val="705"/>
                        </a:spcBef>
                      </a:pPr>
                      <a:r>
                        <a:rPr lang="en-US" sz="1000" dirty="0">
                          <a:latin typeface="Times New Roman"/>
                          <a:cs typeface="Times New Roman"/>
                        </a:rPr>
                        <a:t>2019</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marL="635" algn="ctr">
                        <a:lnSpc>
                          <a:spcPct val="100000"/>
                        </a:lnSpc>
                        <a:spcBef>
                          <a:spcPts val="705"/>
                        </a:spcBef>
                      </a:pPr>
                      <a:r>
                        <a:rPr lang="en-US" sz="1000">
                          <a:latin typeface="Times New Roman"/>
                          <a:cs typeface="Times New Roman"/>
                        </a:rPr>
                        <a:t>No</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22225" marR="493395" algn="ctr">
                        <a:lnSpc>
                          <a:spcPts val="1150"/>
                        </a:lnSpc>
                        <a:spcBef>
                          <a:spcPts val="204"/>
                        </a:spcBef>
                      </a:pPr>
                      <a:r>
                        <a:rPr lang="en-US" sz="1000">
                          <a:latin typeface="Times New Roman"/>
                          <a:cs typeface="Times New Roman"/>
                        </a:rPr>
                        <a:t>Erosion of Natural Deposits</a:t>
                      </a:r>
                      <a:endParaRPr sz="1000" dirty="0">
                        <a:latin typeface="Times New Roman"/>
                        <a:cs typeface="Times New Roman"/>
                      </a:endParaRPr>
                    </a:p>
                  </a:txBody>
                  <a:tcPr marL="0" marR="0" marT="26034"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CFE2F5"/>
                    </a:solidFill>
                  </a:tcPr>
                </a:tc>
                <a:extLst>
                  <a:ext uri="{0D108BD9-81ED-4DB2-BD59-A6C34878D82A}">
                    <a16:rowId xmlns:a16="http://schemas.microsoft.com/office/drawing/2014/main" val="2192990381"/>
                  </a:ext>
                </a:extLst>
              </a:tr>
              <a:tr h="861167">
                <a:tc>
                  <a:txBody>
                    <a:bodyPr/>
                    <a:lstStyle/>
                    <a:p>
                      <a:pPr marL="24130" marR="17145" algn="ctr">
                        <a:lnSpc>
                          <a:spcPts val="1150"/>
                        </a:lnSpc>
                        <a:spcBef>
                          <a:spcPts val="204"/>
                        </a:spcBef>
                      </a:pPr>
                      <a:r>
                        <a:rPr lang="en-US" sz="1000" dirty="0">
                          <a:latin typeface="Times New Roman"/>
                          <a:cs typeface="Times New Roman"/>
                        </a:rPr>
                        <a:t>Fluoride (ppm)</a:t>
                      </a:r>
                      <a:endParaRPr sz="1000" dirty="0">
                        <a:latin typeface="Times New Roman"/>
                        <a:cs typeface="Times New Roman"/>
                      </a:endParaRPr>
                    </a:p>
                  </a:txBody>
                  <a:tcPr marL="0" marR="0" marT="26034" marB="0" anchor="ctr">
                    <a:lnL w="9152">
                      <a:solidFill>
                        <a:srgbClr val="000000"/>
                      </a:solidFill>
                      <a:prstDash val="solid"/>
                    </a:lnL>
                    <a:lnR w="9150"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a:solidFill>
                        <a:srgbClr val="000000"/>
                      </a:solidFill>
                      <a:prstDash val="solid"/>
                    </a:lnB>
                    <a:solidFill>
                      <a:srgbClr val="CFE2F5"/>
                    </a:solidFill>
                  </a:tcPr>
                </a:tc>
                <a:tc>
                  <a:txBody>
                    <a:bodyPr/>
                    <a:lstStyle/>
                    <a:p>
                      <a:pPr marL="24130" marR="17145" algn="ctr">
                        <a:lnSpc>
                          <a:spcPts val="1150"/>
                        </a:lnSpc>
                        <a:spcBef>
                          <a:spcPts val="204"/>
                        </a:spcBef>
                      </a:pPr>
                      <a:r>
                        <a:rPr lang="en-US" sz="1000">
                          <a:latin typeface="Times New Roman"/>
                          <a:cs typeface="Times New Roman"/>
                        </a:rPr>
                        <a:t>4</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a:solidFill>
                        <a:srgbClr val="000000"/>
                      </a:solidFill>
                      <a:prstDash val="solid"/>
                    </a:lnB>
                    <a:solidFill>
                      <a:srgbClr val="CFE2F5"/>
                    </a:solidFill>
                  </a:tcPr>
                </a:tc>
                <a:tc>
                  <a:txBody>
                    <a:bodyPr/>
                    <a:lstStyle/>
                    <a:p>
                      <a:pPr marL="175260" algn="ctr">
                        <a:lnSpc>
                          <a:spcPct val="100000"/>
                        </a:lnSpc>
                        <a:spcBef>
                          <a:spcPts val="705"/>
                        </a:spcBef>
                      </a:pPr>
                      <a:r>
                        <a:rPr lang="en-US" sz="1000" dirty="0">
                          <a:latin typeface="Times New Roman"/>
                          <a:cs typeface="Times New Roman"/>
                        </a:rPr>
                        <a:t>4</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0"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116839" algn="ctr">
                        <a:lnSpc>
                          <a:spcPct val="100000"/>
                        </a:lnSpc>
                        <a:spcBef>
                          <a:spcPts val="705"/>
                        </a:spcBef>
                      </a:pPr>
                      <a:r>
                        <a:rPr lang="en-US" sz="1000" dirty="0">
                          <a:latin typeface="Times New Roman"/>
                          <a:cs typeface="Times New Roman"/>
                        </a:rPr>
                        <a:t>0.97</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705"/>
                        </a:spcBef>
                      </a:pPr>
                      <a:r>
                        <a:rPr lang="en-US" sz="1000" dirty="0">
                          <a:latin typeface="Times New Roman"/>
                          <a:cs typeface="Times New Roman"/>
                        </a:rPr>
                        <a:t>0.2</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54610" algn="ctr">
                        <a:lnSpc>
                          <a:spcPct val="100000"/>
                        </a:lnSpc>
                        <a:spcBef>
                          <a:spcPts val="705"/>
                        </a:spcBef>
                      </a:pPr>
                      <a:r>
                        <a:rPr lang="en-US" sz="1000" dirty="0">
                          <a:latin typeface="Times New Roman"/>
                          <a:cs typeface="Times New Roman"/>
                        </a:rPr>
                        <a:t>0.97</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3175" algn="ctr">
                        <a:lnSpc>
                          <a:spcPct val="100000"/>
                        </a:lnSpc>
                        <a:spcBef>
                          <a:spcPts val="705"/>
                        </a:spcBef>
                      </a:pPr>
                      <a:r>
                        <a:rPr lang="en-US" sz="1000" dirty="0">
                          <a:latin typeface="Times New Roman"/>
                          <a:cs typeface="Times New Roman"/>
                        </a:rPr>
                        <a:t>2024</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marL="635" algn="ctr">
                        <a:lnSpc>
                          <a:spcPct val="100000"/>
                        </a:lnSpc>
                        <a:spcBef>
                          <a:spcPts val="705"/>
                        </a:spcBef>
                      </a:pPr>
                      <a:r>
                        <a:rPr lang="en-US" sz="1000">
                          <a:latin typeface="Times New Roman"/>
                          <a:cs typeface="Times New Roman"/>
                        </a:rPr>
                        <a:t>No</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22225" marR="493395" algn="ctr">
                        <a:lnSpc>
                          <a:spcPts val="1150"/>
                        </a:lnSpc>
                        <a:spcBef>
                          <a:spcPts val="204"/>
                        </a:spcBef>
                      </a:pPr>
                      <a:r>
                        <a:rPr lang="en-US" sz="1000" dirty="0">
                          <a:latin typeface="Times New Roman"/>
                          <a:cs typeface="Times New Roman"/>
                        </a:rPr>
                        <a:t>Erosion of natural deposits; water additive which promotes strong teeth; discharge from fertilizer and aluminum factories</a:t>
                      </a:r>
                      <a:endParaRPr sz="1000" dirty="0">
                        <a:latin typeface="Times New Roman"/>
                        <a:cs typeface="Times New Roman"/>
                      </a:endParaRPr>
                    </a:p>
                  </a:txBody>
                  <a:tcPr marL="0" marR="0" marT="26034"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CFE2F5"/>
                    </a:solidFill>
                  </a:tcPr>
                </a:tc>
                <a:extLst>
                  <a:ext uri="{0D108BD9-81ED-4DB2-BD59-A6C34878D82A}">
                    <a16:rowId xmlns:a16="http://schemas.microsoft.com/office/drawing/2014/main" val="1627105223"/>
                  </a:ext>
                </a:extLst>
              </a:tr>
              <a:tr h="264388">
                <a:tc>
                  <a:txBody>
                    <a:bodyPr/>
                    <a:lstStyle/>
                    <a:p>
                      <a:pPr marL="24130" marR="17145" algn="ctr">
                        <a:lnSpc>
                          <a:spcPts val="1150"/>
                        </a:lnSpc>
                        <a:spcBef>
                          <a:spcPts val="204"/>
                        </a:spcBef>
                      </a:pPr>
                      <a:r>
                        <a:rPr lang="en-US" sz="1000" dirty="0">
                          <a:latin typeface="Times New Roman"/>
                          <a:cs typeface="Times New Roman"/>
                        </a:rPr>
                        <a:t>Turbidity (NTU)</a:t>
                      </a:r>
                      <a:endParaRPr sz="1000" dirty="0">
                        <a:latin typeface="Times New Roman"/>
                        <a:cs typeface="Times New Roman"/>
                      </a:endParaRPr>
                    </a:p>
                  </a:txBody>
                  <a:tcPr marL="0" marR="0" marT="26034" marB="0" anchor="ctr">
                    <a:lnL w="9152">
                      <a:solidFill>
                        <a:srgbClr val="000000"/>
                      </a:solidFill>
                      <a:prstDash val="solid"/>
                    </a:lnL>
                    <a:lnR w="9150"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a:solidFill>
                        <a:srgbClr val="000000"/>
                      </a:solidFill>
                      <a:prstDash val="solid"/>
                    </a:lnB>
                    <a:solidFill>
                      <a:srgbClr val="CFE2F5"/>
                    </a:solidFill>
                  </a:tcPr>
                </a:tc>
                <a:tc>
                  <a:txBody>
                    <a:bodyPr/>
                    <a:lstStyle/>
                    <a:p>
                      <a:pPr marL="24130" marR="17145" algn="ctr">
                        <a:lnSpc>
                          <a:spcPts val="1150"/>
                        </a:lnSpc>
                        <a:spcBef>
                          <a:spcPts val="204"/>
                        </a:spcBef>
                      </a:pPr>
                      <a:r>
                        <a:rPr lang="en-US" sz="1000">
                          <a:latin typeface="Times New Roman"/>
                          <a:cs typeface="Times New Roman"/>
                        </a:rPr>
                        <a:t>NA</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a:solidFill>
                        <a:srgbClr val="000000"/>
                      </a:solidFill>
                      <a:prstDash val="solid"/>
                    </a:lnB>
                    <a:solidFill>
                      <a:srgbClr val="CFE2F5"/>
                    </a:solidFill>
                  </a:tcPr>
                </a:tc>
                <a:tc>
                  <a:txBody>
                    <a:bodyPr/>
                    <a:lstStyle/>
                    <a:p>
                      <a:pPr marL="175260" algn="ctr">
                        <a:lnSpc>
                          <a:spcPct val="100000"/>
                        </a:lnSpc>
                        <a:spcBef>
                          <a:spcPts val="705"/>
                        </a:spcBef>
                      </a:pPr>
                      <a:r>
                        <a:rPr lang="en-US" sz="1000" dirty="0">
                          <a:latin typeface="Times New Roman"/>
                          <a:cs typeface="Times New Roman"/>
                        </a:rPr>
                        <a:t>TT</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0"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116839" algn="ctr">
                        <a:lnSpc>
                          <a:spcPct val="100000"/>
                        </a:lnSpc>
                        <a:spcBef>
                          <a:spcPts val="705"/>
                        </a:spcBef>
                      </a:pPr>
                      <a:r>
                        <a:rPr lang="en-US" sz="1000" dirty="0">
                          <a:latin typeface="Times New Roman"/>
                          <a:cs typeface="Times New Roman"/>
                        </a:rPr>
                        <a:t>0.31</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705"/>
                        </a:spcBef>
                      </a:pPr>
                      <a:r>
                        <a:rPr lang="en-US" sz="1000" dirty="0">
                          <a:latin typeface="Times New Roman"/>
                          <a:cs typeface="Times New Roman"/>
                        </a:rPr>
                        <a:t>0.01</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54610" algn="ctr">
                        <a:lnSpc>
                          <a:spcPct val="100000"/>
                        </a:lnSpc>
                        <a:spcBef>
                          <a:spcPts val="705"/>
                        </a:spcBef>
                      </a:pPr>
                      <a:r>
                        <a:rPr lang="en-US" sz="1000" dirty="0">
                          <a:latin typeface="Times New Roman"/>
                          <a:cs typeface="Times New Roman"/>
                        </a:rPr>
                        <a:t>0.31</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3175" algn="ctr">
                        <a:lnSpc>
                          <a:spcPct val="100000"/>
                        </a:lnSpc>
                        <a:spcBef>
                          <a:spcPts val="705"/>
                        </a:spcBef>
                      </a:pPr>
                      <a:r>
                        <a:rPr lang="en-US" sz="1000" dirty="0">
                          <a:latin typeface="Times New Roman"/>
                          <a:cs typeface="Times New Roman"/>
                        </a:rPr>
                        <a:t>2024</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marL="635" algn="ctr">
                        <a:lnSpc>
                          <a:spcPct val="100000"/>
                        </a:lnSpc>
                        <a:spcBef>
                          <a:spcPts val="705"/>
                        </a:spcBef>
                      </a:pPr>
                      <a:r>
                        <a:rPr lang="en-US" sz="1000">
                          <a:latin typeface="Times New Roman"/>
                          <a:cs typeface="Times New Roman"/>
                        </a:rPr>
                        <a:t>No</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22225" marR="493395" algn="ctr">
                        <a:lnSpc>
                          <a:spcPts val="1150"/>
                        </a:lnSpc>
                        <a:spcBef>
                          <a:spcPts val="204"/>
                        </a:spcBef>
                      </a:pPr>
                      <a:r>
                        <a:rPr lang="en-US" sz="1000" dirty="0">
                          <a:latin typeface="Times New Roman"/>
                          <a:cs typeface="Times New Roman"/>
                        </a:rPr>
                        <a:t>Soil runoff</a:t>
                      </a:r>
                      <a:endParaRPr sz="1000" dirty="0">
                        <a:latin typeface="Times New Roman"/>
                        <a:cs typeface="Times New Roman"/>
                      </a:endParaRPr>
                    </a:p>
                  </a:txBody>
                  <a:tcPr marL="0" marR="0" marT="26034"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CFE2F5"/>
                    </a:solidFill>
                  </a:tcPr>
                </a:tc>
                <a:extLst>
                  <a:ext uri="{0D108BD9-81ED-4DB2-BD59-A6C34878D82A}">
                    <a16:rowId xmlns:a16="http://schemas.microsoft.com/office/drawing/2014/main" val="3103256407"/>
                  </a:ext>
                </a:extLst>
              </a:tr>
              <a:tr h="1238488">
                <a:tc>
                  <a:txBody>
                    <a:bodyPr/>
                    <a:lstStyle/>
                    <a:p>
                      <a:pPr marL="24130" marR="17145" algn="ctr">
                        <a:lnSpc>
                          <a:spcPts val="1150"/>
                        </a:lnSpc>
                        <a:spcBef>
                          <a:spcPts val="204"/>
                        </a:spcBef>
                      </a:pPr>
                      <a:r>
                        <a:rPr lang="en-US" sz="1000" dirty="0">
                          <a:latin typeface="Times New Roman"/>
                          <a:cs typeface="Times New Roman"/>
                        </a:rPr>
                        <a:t>Turbidity (lowest monthly percent of samples meeting limit)</a:t>
                      </a:r>
                      <a:endParaRPr sz="1000" dirty="0">
                        <a:latin typeface="Times New Roman"/>
                        <a:cs typeface="Times New Roman"/>
                      </a:endParaRPr>
                    </a:p>
                  </a:txBody>
                  <a:tcPr marL="0" marR="0" marT="26034" marB="0" anchor="ctr">
                    <a:lnL w="9152">
                      <a:solidFill>
                        <a:srgbClr val="000000"/>
                      </a:solidFill>
                      <a:prstDash val="solid"/>
                    </a:lnL>
                    <a:lnR w="9150"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a:solidFill>
                        <a:srgbClr val="000000"/>
                      </a:solidFill>
                      <a:prstDash val="solid"/>
                    </a:lnB>
                    <a:solidFill>
                      <a:srgbClr val="CFE2F5"/>
                    </a:solidFill>
                  </a:tcPr>
                </a:tc>
                <a:tc>
                  <a:txBody>
                    <a:bodyPr/>
                    <a:lstStyle/>
                    <a:p>
                      <a:pPr marL="24130" marR="17145" algn="ctr">
                        <a:lnSpc>
                          <a:spcPts val="1150"/>
                        </a:lnSpc>
                        <a:spcBef>
                          <a:spcPts val="204"/>
                        </a:spcBef>
                      </a:pPr>
                      <a:r>
                        <a:rPr lang="en-US" sz="1000" dirty="0">
                          <a:latin typeface="Times New Roman"/>
                          <a:cs typeface="Times New Roman"/>
                        </a:rPr>
                        <a:t>NA</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a:solidFill>
                        <a:srgbClr val="000000"/>
                      </a:solidFill>
                      <a:prstDash val="solid"/>
                    </a:lnB>
                    <a:solidFill>
                      <a:srgbClr val="CFE2F5"/>
                    </a:solidFill>
                  </a:tcPr>
                </a:tc>
                <a:tc>
                  <a:txBody>
                    <a:bodyPr/>
                    <a:lstStyle/>
                    <a:p>
                      <a:pPr marL="175260" algn="ctr">
                        <a:lnSpc>
                          <a:spcPct val="100000"/>
                        </a:lnSpc>
                        <a:spcBef>
                          <a:spcPts val="705"/>
                        </a:spcBef>
                      </a:pPr>
                      <a:r>
                        <a:rPr lang="en-US" sz="900" dirty="0">
                          <a:latin typeface="Times New Roman"/>
                          <a:cs typeface="Times New Roman"/>
                        </a:rPr>
                        <a:t>TT = 95% of samples meet the limit</a:t>
                      </a:r>
                      <a:endParaRPr sz="9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0"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116839" algn="ctr">
                        <a:lnSpc>
                          <a:spcPct val="100000"/>
                        </a:lnSpc>
                        <a:spcBef>
                          <a:spcPts val="705"/>
                        </a:spcBef>
                      </a:pPr>
                      <a:r>
                        <a:rPr lang="en-US" sz="1000">
                          <a:latin typeface="Times New Roman"/>
                          <a:cs typeface="Times New Roman"/>
                        </a:rPr>
                        <a:t>100</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algn="ctr">
                        <a:lnSpc>
                          <a:spcPct val="100000"/>
                        </a:lnSpc>
                        <a:spcBef>
                          <a:spcPts val="705"/>
                        </a:spcBef>
                      </a:pPr>
                      <a:r>
                        <a:rPr lang="en-US" sz="1000">
                          <a:latin typeface="Times New Roman"/>
                          <a:cs typeface="Times New Roman"/>
                        </a:rPr>
                        <a:t>NA</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54610" algn="ctr">
                        <a:lnSpc>
                          <a:spcPct val="100000"/>
                        </a:lnSpc>
                        <a:spcBef>
                          <a:spcPts val="705"/>
                        </a:spcBef>
                      </a:pPr>
                      <a:r>
                        <a:rPr lang="en-US" sz="1000">
                          <a:latin typeface="Times New Roman"/>
                          <a:cs typeface="Times New Roman"/>
                        </a:rPr>
                        <a:t>NA</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3175" algn="ctr">
                        <a:lnSpc>
                          <a:spcPct val="100000"/>
                        </a:lnSpc>
                        <a:spcBef>
                          <a:spcPts val="705"/>
                        </a:spcBef>
                      </a:pPr>
                      <a:r>
                        <a:rPr lang="en-US" sz="1000" dirty="0">
                          <a:latin typeface="Times New Roman"/>
                          <a:cs typeface="Times New Roman"/>
                        </a:rPr>
                        <a:t>2024</a:t>
                      </a:r>
                      <a:endParaRPr sz="1000" dirty="0">
                        <a:latin typeface="Times New Roman"/>
                        <a:cs typeface="Times New Roman"/>
                      </a:endParaRPr>
                    </a:p>
                  </a:txBody>
                  <a:tcPr marL="0" marR="0" marT="89535" marB="0" anchor="ctr">
                    <a:lnL w="9151"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marL="635" algn="ctr">
                        <a:lnSpc>
                          <a:spcPct val="100000"/>
                        </a:lnSpc>
                        <a:spcBef>
                          <a:spcPts val="705"/>
                        </a:spcBef>
                      </a:pPr>
                      <a:r>
                        <a:rPr lang="en-US" sz="1000">
                          <a:latin typeface="Times New Roman"/>
                          <a:cs typeface="Times New Roman"/>
                        </a:rPr>
                        <a:t>No</a:t>
                      </a:r>
                      <a:endParaRPr sz="10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marL="22225" marR="493395" algn="ctr">
                        <a:lnSpc>
                          <a:spcPts val="1150"/>
                        </a:lnSpc>
                        <a:spcBef>
                          <a:spcPts val="204"/>
                        </a:spcBef>
                      </a:pPr>
                      <a:r>
                        <a:rPr lang="en-US" sz="1000" dirty="0">
                          <a:latin typeface="Times New Roman"/>
                          <a:cs typeface="Times New Roman"/>
                        </a:rPr>
                        <a:t>Soil runoff</a:t>
                      </a:r>
                      <a:endParaRPr sz="1000" dirty="0">
                        <a:latin typeface="Times New Roman"/>
                        <a:cs typeface="Times New Roman"/>
                      </a:endParaRPr>
                    </a:p>
                  </a:txBody>
                  <a:tcPr marL="0" marR="0" marT="26034"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CFE2F5"/>
                    </a:solidFill>
                  </a:tcPr>
                </a:tc>
                <a:extLst>
                  <a:ext uri="{0D108BD9-81ED-4DB2-BD59-A6C34878D82A}">
                    <a16:rowId xmlns:a16="http://schemas.microsoft.com/office/drawing/2014/main" val="71306887"/>
                  </a:ext>
                </a:extLst>
              </a:tr>
              <a:tr h="1238488">
                <a:tc>
                  <a:txBody>
                    <a:bodyPr/>
                    <a:lstStyle/>
                    <a:p>
                      <a:pPr marL="24130" marR="17145" algn="ctr">
                        <a:lnSpc>
                          <a:spcPts val="1150"/>
                        </a:lnSpc>
                        <a:spcBef>
                          <a:spcPts val="204"/>
                        </a:spcBef>
                      </a:pPr>
                      <a:r>
                        <a:rPr lang="en-US" sz="1000" dirty="0">
                          <a:latin typeface="Times New Roman"/>
                          <a:cs typeface="Times New Roman"/>
                        </a:rPr>
                        <a:t>Total Coliform Bacteria (% positive samples)</a:t>
                      </a:r>
                      <a:endParaRPr sz="1000" dirty="0">
                        <a:latin typeface="Times New Roman"/>
                        <a:cs typeface="Times New Roman"/>
                      </a:endParaRPr>
                    </a:p>
                  </a:txBody>
                  <a:tcPr marL="0" marR="0" marT="26034" marB="0" anchor="ctr">
                    <a:lnL w="9152">
                      <a:solidFill>
                        <a:srgbClr val="000000"/>
                      </a:solidFill>
                      <a:prstDash val="solid"/>
                    </a:lnL>
                    <a:lnR w="9150"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a:solidFill>
                        <a:srgbClr val="000000"/>
                      </a:solidFill>
                      <a:prstDash val="solid"/>
                    </a:lnB>
                    <a:solidFill>
                      <a:srgbClr val="CFE2F5"/>
                    </a:solidFill>
                  </a:tcPr>
                </a:tc>
                <a:tc>
                  <a:txBody>
                    <a:bodyPr/>
                    <a:lstStyle/>
                    <a:p>
                      <a:pPr marL="24130" marR="17145" algn="ctr">
                        <a:lnSpc>
                          <a:spcPts val="1150"/>
                        </a:lnSpc>
                        <a:spcBef>
                          <a:spcPts val="204"/>
                        </a:spcBef>
                      </a:pPr>
                      <a:r>
                        <a:rPr lang="en-US" sz="1000" dirty="0">
                          <a:latin typeface="Times New Roman"/>
                          <a:cs typeface="Times New Roman"/>
                        </a:rPr>
                        <a:t>NA</a:t>
                      </a:r>
                      <a:endParaRPr sz="1000" dirty="0">
                        <a:latin typeface="Times New Roman"/>
                        <a:cs typeface="Times New Roman"/>
                      </a:endParaRP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a:solidFill>
                        <a:srgbClr val="000000"/>
                      </a:solidFill>
                      <a:prstDash val="solid"/>
                    </a:lnB>
                    <a:solidFill>
                      <a:srgbClr val="CFE2F5"/>
                    </a:solidFill>
                  </a:tcPr>
                </a:tc>
                <a:tc>
                  <a:txBody>
                    <a:bodyPr/>
                    <a:lstStyle/>
                    <a:p>
                      <a:pPr marL="175260" algn="ctr">
                        <a:lnSpc>
                          <a:spcPct val="100000"/>
                        </a:lnSpc>
                        <a:spcBef>
                          <a:spcPts val="705"/>
                        </a:spcBef>
                      </a:pPr>
                      <a:r>
                        <a:rPr lang="en-US" sz="900" dirty="0">
                          <a:latin typeface="Times New Roman"/>
                          <a:cs typeface="Times New Roman"/>
                        </a:rPr>
                        <a:t>TT</a:t>
                      </a:r>
                      <a:endParaRPr sz="900" dirty="0">
                        <a:latin typeface="Times New Roman"/>
                        <a:cs typeface="Times New Roman"/>
                      </a:endParaRPr>
                    </a:p>
                  </a:txBody>
                  <a:tcPr marL="0" marR="0" marT="89535" marB="0" anchor="ctr">
                    <a:lnL w="9153" cap="flat" cmpd="sng" algn="ctr">
                      <a:solidFill>
                        <a:srgbClr val="000000"/>
                      </a:solidFill>
                      <a:prstDash val="solid"/>
                      <a:round/>
                      <a:headEnd type="none" w="med" len="med"/>
                      <a:tailEnd type="none" w="med" len="med"/>
                    </a:lnL>
                    <a:lnR w="9150"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algn="ctr"/>
                      <a:r>
                        <a:rPr lang="en-US" sz="1000" dirty="0"/>
                        <a:t>0</a:t>
                      </a:r>
                    </a:p>
                  </a:txBody>
                  <a:tcPr marL="0" marR="0" marT="89535" marB="0" anchor="ctr">
                    <a:lnL w="9150"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algn="ctr"/>
                      <a:r>
                        <a:rPr lang="en-US" sz="1000" dirty="0"/>
                        <a:t>NA</a:t>
                      </a: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algn="ctr"/>
                      <a:r>
                        <a:rPr lang="en-US" sz="1000" dirty="0"/>
                        <a:t>NA</a:t>
                      </a:r>
                    </a:p>
                  </a:txBody>
                  <a:tcPr marL="0" marR="0" marT="89535"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algn="ctr"/>
                      <a:r>
                        <a:rPr lang="en-US" sz="1000" dirty="0"/>
                        <a:t>2024</a:t>
                      </a:r>
                    </a:p>
                  </a:txBody>
                  <a:tcPr marL="0" marR="0" marT="89535" marB="0" anchor="ctr">
                    <a:lnL w="9151" cap="flat" cmpd="sng" algn="ctr">
                      <a:solidFill>
                        <a:srgbClr val="000000"/>
                      </a:solidFill>
                      <a:prstDash val="solid"/>
                      <a:round/>
                      <a:headEnd type="none" w="med" len="med"/>
                      <a:tailEnd type="none" w="med" len="med"/>
                    </a:lnL>
                    <a:lnR w="9153" cap="flat" cmpd="sng" algn="ctr">
                      <a:solidFill>
                        <a:srgbClr val="000000"/>
                      </a:solidFill>
                      <a:prstDash val="solid"/>
                      <a:round/>
                      <a:headEnd type="none" w="med" len="med"/>
                      <a:tailEnd type="none" w="med" len="med"/>
                    </a:lnR>
                    <a:lnT w="9143" cap="flat" cmpd="sng" algn="ctr">
                      <a:solidFill>
                        <a:srgbClr val="000000"/>
                      </a:solidFill>
                      <a:prstDash val="solid"/>
                      <a:round/>
                      <a:headEnd type="none" w="med" len="med"/>
                      <a:tailEnd type="none" w="med" len="med"/>
                    </a:lnT>
                    <a:lnB w="9143" cap="flat" cmpd="sng" algn="ctr">
                      <a:solidFill>
                        <a:srgbClr val="000000"/>
                      </a:solidFill>
                      <a:prstDash val="solid"/>
                      <a:round/>
                      <a:headEnd type="none" w="med" len="med"/>
                      <a:tailEnd type="none" w="med" len="med"/>
                    </a:lnB>
                    <a:solidFill>
                      <a:srgbClr val="CFE2F5"/>
                    </a:solidFill>
                  </a:tcPr>
                </a:tc>
                <a:tc>
                  <a:txBody>
                    <a:bodyPr/>
                    <a:lstStyle/>
                    <a:p>
                      <a:pPr algn="ctr"/>
                      <a:r>
                        <a:rPr lang="en-US" sz="1000" dirty="0"/>
                        <a:t>No</a:t>
                      </a:r>
                    </a:p>
                  </a:txBody>
                  <a:tcPr marL="0" marR="0" marT="89535" marB="0" anchor="ctr">
                    <a:lnL w="9153"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5" cap="flat" cmpd="sng" algn="ctr">
                      <a:solidFill>
                        <a:srgbClr val="000000"/>
                      </a:solidFill>
                      <a:prstDash val="solid"/>
                      <a:round/>
                      <a:headEnd type="none" w="med" len="med"/>
                      <a:tailEnd type="none" w="med" len="med"/>
                    </a:lnT>
                    <a:lnB w="9145" cap="flat" cmpd="sng" algn="ctr">
                      <a:solidFill>
                        <a:srgbClr val="000000"/>
                      </a:solidFill>
                      <a:prstDash val="solid"/>
                      <a:round/>
                      <a:headEnd type="none" w="med" len="med"/>
                      <a:tailEnd type="none" w="med" len="med"/>
                    </a:lnB>
                    <a:solidFill>
                      <a:srgbClr val="CFE2F5"/>
                    </a:solidFill>
                  </a:tcPr>
                </a:tc>
                <a:tc>
                  <a:txBody>
                    <a:bodyPr/>
                    <a:lstStyle/>
                    <a:p>
                      <a:pPr algn="ctr"/>
                      <a:r>
                        <a:rPr lang="en-US" sz="1000" dirty="0"/>
                        <a:t>Naturally present in the environment</a:t>
                      </a:r>
                    </a:p>
                  </a:txBody>
                  <a:tcPr marL="0" marR="0" marT="26034" marB="0" anchor="ctr">
                    <a:lnL w="9151" cap="flat" cmpd="sng" algn="ctr">
                      <a:solidFill>
                        <a:srgbClr val="000000"/>
                      </a:solidFill>
                      <a:prstDash val="solid"/>
                      <a:round/>
                      <a:headEnd type="none" w="med" len="med"/>
                      <a:tailEnd type="none" w="med" len="med"/>
                    </a:lnL>
                    <a:lnR w="9151" cap="flat" cmpd="sng" algn="ctr">
                      <a:solidFill>
                        <a:srgbClr val="000000"/>
                      </a:solidFill>
                      <a:prstDash val="solid"/>
                      <a:round/>
                      <a:headEnd type="none" w="med" len="med"/>
                      <a:tailEnd type="none" w="med" len="med"/>
                    </a:lnR>
                    <a:lnT w="9146" cap="flat" cmpd="sng" algn="ctr">
                      <a:solidFill>
                        <a:srgbClr val="000000"/>
                      </a:solidFill>
                      <a:prstDash val="solid"/>
                      <a:round/>
                      <a:headEnd type="none" w="med" len="med"/>
                      <a:tailEnd type="none" w="med" len="med"/>
                    </a:lnT>
                    <a:lnB w="9146" cap="flat" cmpd="sng" algn="ctr">
                      <a:solidFill>
                        <a:srgbClr val="000000"/>
                      </a:solidFill>
                      <a:prstDash val="solid"/>
                      <a:round/>
                      <a:headEnd type="none" w="med" len="med"/>
                      <a:tailEnd type="none" w="med" len="med"/>
                    </a:lnB>
                    <a:solidFill>
                      <a:srgbClr val="CFE2F5"/>
                    </a:solidFill>
                  </a:tcPr>
                </a:tc>
                <a:extLst>
                  <a:ext uri="{0D108BD9-81ED-4DB2-BD59-A6C34878D82A}">
                    <a16:rowId xmlns:a16="http://schemas.microsoft.com/office/drawing/2014/main" val="2785619023"/>
                  </a:ext>
                </a:extLst>
              </a:tr>
              <a:tr h="166543">
                <a:tc gridSpan="9">
                  <a:txBody>
                    <a:bodyPr/>
                    <a:lstStyle/>
                    <a:p>
                      <a:endParaRPr sz="1000" dirty="0">
                        <a:latin typeface="Times New Roman"/>
                        <a:cs typeface="Times New Roman"/>
                      </a:endParaRPr>
                    </a:p>
                  </a:txBody>
                  <a:tcPr marL="0" marR="0" marT="0" marB="0">
                    <a:lnT w="9146" cap="flat" cmpd="sng" algn="ctr">
                      <a:solidFill>
                        <a:srgbClr val="000000"/>
                      </a:solidFill>
                      <a:prstDash val="solid"/>
                      <a:round/>
                      <a:headEnd type="none" w="med" len="med"/>
                      <a:tailEnd type="none" w="med" len="med"/>
                    </a:lnT>
                    <a:solidFill>
                      <a:srgbClr val="CFE2F5"/>
                    </a:solidFill>
                  </a:tcPr>
                </a:tc>
                <a:tc hMerge="1">
                  <a:txBody>
                    <a:bodyPr/>
                    <a:lstStyle/>
                    <a:p>
                      <a:endParaRPr lang="en-US"/>
                    </a:p>
                  </a:txBody>
                  <a:tcPr/>
                </a:tc>
                <a:tc hMerge="1">
                  <a:txBody>
                    <a:bodyPr/>
                    <a:lstStyle/>
                    <a:p>
                      <a:endParaRPr lang="en-US"/>
                    </a:p>
                  </a:txBody>
                  <a:tcPr>
                    <a:lnT w="9145" cap="flat" cmpd="sng" algn="ctr">
                      <a:solidFill>
                        <a:srgbClr val="000000"/>
                      </a:solidFill>
                      <a:prstDash val="solid"/>
                      <a:round/>
                      <a:headEnd type="none" w="med" len="med"/>
                      <a:tailEnd type="none" w="med" len="med"/>
                    </a:lnT>
                  </a:tcPr>
                </a:tc>
                <a:tc hMerge="1">
                  <a:txBody>
                    <a:bodyPr/>
                    <a:lstStyle/>
                    <a:p>
                      <a:endParaRPr lang="en-US"/>
                    </a:p>
                  </a:txBody>
                  <a:tcPr>
                    <a:lnT w="9143" cap="flat" cmpd="sng" algn="ctr">
                      <a:solidFill>
                        <a:srgbClr val="000000"/>
                      </a:solidFill>
                      <a:prstDash val="solid"/>
                      <a:round/>
                      <a:headEnd type="none" w="med" len="med"/>
                      <a:tailEnd type="none" w="med" len="med"/>
                    </a:lnT>
                  </a:tcPr>
                </a:tc>
                <a:tc hMerge="1">
                  <a:txBody>
                    <a:bodyPr/>
                    <a:lstStyle/>
                    <a:p>
                      <a:endParaRPr lang="en-US"/>
                    </a:p>
                  </a:txBody>
                  <a:tcPr>
                    <a:lnT w="9145" cap="flat" cmpd="sng" algn="ctr">
                      <a:solidFill>
                        <a:srgbClr val="000000"/>
                      </a:solidFill>
                      <a:prstDash val="solid"/>
                      <a:round/>
                      <a:headEnd type="none" w="med" len="med"/>
                      <a:tailEnd type="none" w="med" len="med"/>
                    </a:lnT>
                  </a:tcPr>
                </a:tc>
                <a:tc hMerge="1">
                  <a:txBody>
                    <a:bodyPr/>
                    <a:lstStyle/>
                    <a:p>
                      <a:endParaRPr lang="en-US"/>
                    </a:p>
                  </a:txBody>
                  <a:tcPr>
                    <a:lnT w="9145" cap="flat" cmpd="sng" algn="ctr">
                      <a:solidFill>
                        <a:srgbClr val="000000"/>
                      </a:solidFill>
                      <a:prstDash val="solid"/>
                      <a:round/>
                      <a:headEnd type="none" w="med" len="med"/>
                      <a:tailEnd type="none" w="med" len="med"/>
                    </a:lnT>
                  </a:tcPr>
                </a:tc>
                <a:tc hMerge="1">
                  <a:txBody>
                    <a:bodyPr/>
                    <a:lstStyle/>
                    <a:p>
                      <a:endParaRPr lang="en-US"/>
                    </a:p>
                  </a:txBody>
                  <a:tcPr>
                    <a:lnT w="9143" cap="flat" cmpd="sng" algn="ctr">
                      <a:solidFill>
                        <a:srgbClr val="000000"/>
                      </a:solidFill>
                      <a:prstDash val="solid"/>
                      <a:round/>
                      <a:headEnd type="none" w="med" len="med"/>
                      <a:tailEnd type="none" w="med" len="med"/>
                    </a:lnT>
                  </a:tcPr>
                </a:tc>
                <a:tc hMerge="1">
                  <a:txBody>
                    <a:bodyPr/>
                    <a:lstStyle/>
                    <a:p>
                      <a:endParaRPr lang="en-US"/>
                    </a:p>
                  </a:txBody>
                  <a:tcPr>
                    <a:lnT w="9145" cap="flat" cmpd="sng" algn="ctr">
                      <a:solidFill>
                        <a:srgbClr val="000000"/>
                      </a:solidFill>
                      <a:prstDash val="solid"/>
                      <a:round/>
                      <a:headEnd type="none" w="med" len="med"/>
                      <a:tailEnd type="none" w="med" len="med"/>
                    </a:lnT>
                  </a:tcPr>
                </a:tc>
                <a:tc hMerge="1">
                  <a:txBody>
                    <a:bodyPr/>
                    <a:lstStyle/>
                    <a:p>
                      <a:endParaRPr sz="1000" dirty="0">
                        <a:latin typeface="Times New Roman"/>
                        <a:cs typeface="Times New Roman"/>
                      </a:endParaRPr>
                    </a:p>
                  </a:txBody>
                  <a:tcPr marL="0" marR="0" marT="0" marB="0">
                    <a:lnT w="9146" cap="flat" cmpd="sng" algn="ctr">
                      <a:solidFill>
                        <a:srgbClr val="000000"/>
                      </a:solidFill>
                      <a:prstDash val="solid"/>
                      <a:round/>
                      <a:headEnd type="none" w="med" len="med"/>
                      <a:tailEnd type="none" w="med" len="med"/>
                    </a:lnT>
                    <a:solidFill>
                      <a:srgbClr val="CFE2F5"/>
                    </a:solidFill>
                  </a:tcPr>
                </a:tc>
                <a:extLst>
                  <a:ext uri="{0D108BD9-81ED-4DB2-BD59-A6C34878D82A}">
                    <a16:rowId xmlns:a16="http://schemas.microsoft.com/office/drawing/2014/main" val="10025"/>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1AE28A8-D423-C7A7-791A-0E8D0EFCF41D}"/>
              </a:ext>
            </a:extLst>
          </p:cNvPr>
          <p:cNvGraphicFramePr>
            <a:graphicFrameLocks noGrp="1"/>
          </p:cNvGraphicFramePr>
          <p:nvPr>
            <p:extLst>
              <p:ext uri="{D42A27DB-BD31-4B8C-83A1-F6EECF244321}">
                <p14:modId xmlns:p14="http://schemas.microsoft.com/office/powerpoint/2010/main" val="3632627268"/>
              </p:ext>
            </p:extLst>
          </p:nvPr>
        </p:nvGraphicFramePr>
        <p:xfrm>
          <a:off x="495299" y="685800"/>
          <a:ext cx="6781801" cy="2097805"/>
        </p:xfrm>
        <a:graphic>
          <a:graphicData uri="http://schemas.openxmlformats.org/drawingml/2006/table">
            <a:tbl>
              <a:tblPr firstRow="1" bandRow="1">
                <a:tableStyleId>{2D5ABB26-0587-4C30-8999-92F81FD0307C}</a:tableStyleId>
              </a:tblPr>
              <a:tblGrid>
                <a:gridCol w="1597312">
                  <a:extLst>
                    <a:ext uri="{9D8B030D-6E8A-4147-A177-3AD203B41FA5}">
                      <a16:colId xmlns:a16="http://schemas.microsoft.com/office/drawing/2014/main" val="3067143054"/>
                    </a:ext>
                  </a:extLst>
                </a:gridCol>
                <a:gridCol w="517347">
                  <a:extLst>
                    <a:ext uri="{9D8B030D-6E8A-4147-A177-3AD203B41FA5}">
                      <a16:colId xmlns:a16="http://schemas.microsoft.com/office/drawing/2014/main" val="700649631"/>
                    </a:ext>
                  </a:extLst>
                </a:gridCol>
                <a:gridCol w="266513">
                  <a:extLst>
                    <a:ext uri="{9D8B030D-6E8A-4147-A177-3AD203B41FA5}">
                      <a16:colId xmlns:a16="http://schemas.microsoft.com/office/drawing/2014/main" val="2413668841"/>
                    </a:ext>
                  </a:extLst>
                </a:gridCol>
                <a:gridCol w="461606">
                  <a:extLst>
                    <a:ext uri="{9D8B030D-6E8A-4147-A177-3AD203B41FA5}">
                      <a16:colId xmlns:a16="http://schemas.microsoft.com/office/drawing/2014/main" val="2181123881"/>
                    </a:ext>
                  </a:extLst>
                </a:gridCol>
                <a:gridCol w="526056">
                  <a:extLst>
                    <a:ext uri="{9D8B030D-6E8A-4147-A177-3AD203B41FA5}">
                      <a16:colId xmlns:a16="http://schemas.microsoft.com/office/drawing/2014/main" val="1320858545"/>
                    </a:ext>
                  </a:extLst>
                </a:gridCol>
                <a:gridCol w="797528">
                  <a:extLst>
                    <a:ext uri="{9D8B030D-6E8A-4147-A177-3AD203B41FA5}">
                      <a16:colId xmlns:a16="http://schemas.microsoft.com/office/drawing/2014/main" val="2672535515"/>
                    </a:ext>
                  </a:extLst>
                </a:gridCol>
                <a:gridCol w="643138">
                  <a:extLst>
                    <a:ext uri="{9D8B030D-6E8A-4147-A177-3AD203B41FA5}">
                      <a16:colId xmlns:a16="http://schemas.microsoft.com/office/drawing/2014/main" val="1201586440"/>
                    </a:ext>
                  </a:extLst>
                </a:gridCol>
                <a:gridCol w="1972301">
                  <a:extLst>
                    <a:ext uri="{9D8B030D-6E8A-4147-A177-3AD203B41FA5}">
                      <a16:colId xmlns:a16="http://schemas.microsoft.com/office/drawing/2014/main" val="3137279186"/>
                    </a:ext>
                  </a:extLst>
                </a:gridCol>
              </a:tblGrid>
              <a:tr h="176330">
                <a:tc gridSpan="8">
                  <a:txBody>
                    <a:bodyPr/>
                    <a:lstStyle/>
                    <a:p>
                      <a:pPr marL="24130" marR="71120" algn="ctr">
                        <a:lnSpc>
                          <a:spcPts val="1150"/>
                        </a:lnSpc>
                      </a:pPr>
                      <a:r>
                        <a:rPr lang="en-US" sz="1000" b="1" dirty="0">
                          <a:ln>
                            <a:noFill/>
                          </a:ln>
                          <a:solidFill>
                            <a:schemeClr val="tx1"/>
                          </a:solidFill>
                          <a:latin typeface="Times New Roman"/>
                          <a:cs typeface="Times New Roman"/>
                        </a:rPr>
                        <a:t>Lead and Copper</a:t>
                      </a:r>
                      <a:endParaRPr sz="1000" b="1" dirty="0">
                        <a:ln>
                          <a:noFill/>
                        </a:ln>
                        <a:solidFill>
                          <a:schemeClr val="tx1"/>
                        </a:solidFill>
                        <a:latin typeface="Times New Roman"/>
                        <a:cs typeface="Times New Roman"/>
                      </a:endParaRPr>
                    </a:p>
                  </a:txBody>
                  <a:tcPr marL="0" marR="0" marT="19050" marB="0">
                    <a:lnL w="9152">
                      <a:solidFill>
                        <a:srgbClr val="000000"/>
                      </a:solidFill>
                      <a:prstDash val="solid"/>
                    </a:lnL>
                    <a:lnR w="7062">
                      <a:solidFill>
                        <a:srgbClr val="000000"/>
                      </a:solidFill>
                      <a:prstDash val="solid"/>
                    </a:lnR>
                    <a:lnT w="9146">
                      <a:solidFill>
                        <a:srgbClr val="000000"/>
                      </a:solidFill>
                      <a:prstDash val="solid"/>
                    </a:lnT>
                    <a:lnB w="12700" cap="flat" cmpd="sng" algn="ctr">
                      <a:solidFill>
                        <a:schemeClr val="tx1">
                          <a:lumMod val="65000"/>
                          <a:lumOff val="35000"/>
                        </a:schemeClr>
                      </a:solidFill>
                      <a:prstDash val="solid"/>
                      <a:round/>
                      <a:headEnd type="none" w="med" len="med"/>
                      <a:tailEnd type="none" w="med" len="med"/>
                    </a:lnB>
                    <a:solidFill>
                      <a:schemeClr val="tx2">
                        <a:lumMod val="40000"/>
                        <a:lumOff val="60000"/>
                      </a:schemeClr>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713803373"/>
                  </a:ext>
                </a:extLst>
              </a:tr>
              <a:tr h="488758">
                <a:tc>
                  <a:txBody>
                    <a:bodyPr/>
                    <a:lstStyle/>
                    <a:p>
                      <a:pPr>
                        <a:lnSpc>
                          <a:spcPct val="100000"/>
                        </a:lnSpc>
                      </a:pPr>
                      <a:endParaRPr sz="1100" dirty="0">
                        <a:ln>
                          <a:noFill/>
                        </a:ln>
                        <a:solidFill>
                          <a:schemeClr val="tx1"/>
                        </a:solidFill>
                        <a:latin typeface="Times New Roman"/>
                        <a:cs typeface="Times New Roman"/>
                      </a:endParaRPr>
                    </a:p>
                    <a:p>
                      <a:pPr>
                        <a:lnSpc>
                          <a:spcPct val="100000"/>
                        </a:lnSpc>
                        <a:spcBef>
                          <a:spcPts val="40"/>
                        </a:spcBef>
                      </a:pPr>
                      <a:endParaRPr sz="1000" dirty="0">
                        <a:ln>
                          <a:noFill/>
                        </a:ln>
                        <a:solidFill>
                          <a:schemeClr val="tx1"/>
                        </a:solidFill>
                        <a:latin typeface="Times New Roman"/>
                        <a:cs typeface="Times New Roman"/>
                      </a:endParaRPr>
                    </a:p>
                    <a:p>
                      <a:pPr marL="309245">
                        <a:lnSpc>
                          <a:spcPct val="100000"/>
                        </a:lnSpc>
                        <a:spcBef>
                          <a:spcPts val="5"/>
                        </a:spcBef>
                      </a:pPr>
                      <a:r>
                        <a:rPr sz="1000" b="1" spc="-5" dirty="0">
                          <a:ln>
                            <a:noFill/>
                          </a:ln>
                          <a:solidFill>
                            <a:schemeClr val="tx1"/>
                          </a:solidFill>
                          <a:latin typeface="Times New Roman"/>
                          <a:cs typeface="Times New Roman"/>
                        </a:rPr>
                        <a:t>Contaminants</a:t>
                      </a:r>
                      <a:endParaRPr sz="1000" dirty="0">
                        <a:ln>
                          <a:noFill/>
                        </a:ln>
                        <a:solidFill>
                          <a:schemeClr val="tx1"/>
                        </a:solidFill>
                        <a:latin typeface="Times New Roman"/>
                        <a:cs typeface="Times New Roman"/>
                      </a:endParaRPr>
                    </a:p>
                  </a:txBody>
                  <a:tcPr marL="0" marR="0" marT="0" marB="0">
                    <a:lnL w="9152">
                      <a:solidFill>
                        <a:srgbClr val="000000"/>
                      </a:solidFill>
                      <a:prstDash val="solid"/>
                    </a:lnL>
                    <a:lnR w="9160" cap="flat" cmpd="sng" algn="ctr">
                      <a:solidFill>
                        <a:srgbClr val="000000"/>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9151">
                      <a:solidFill>
                        <a:srgbClr val="000000"/>
                      </a:solidFill>
                      <a:prstDash val="solid"/>
                    </a:lnB>
                    <a:solidFill>
                      <a:srgbClr val="D3D3D3"/>
                    </a:solidFill>
                  </a:tcPr>
                </a:tc>
                <a:tc>
                  <a:txBody>
                    <a:bodyPr/>
                    <a:lstStyle/>
                    <a:p>
                      <a:pPr>
                        <a:lnSpc>
                          <a:spcPct val="100000"/>
                        </a:lnSpc>
                      </a:pPr>
                      <a:endParaRPr sz="1100" dirty="0">
                        <a:ln>
                          <a:noFill/>
                        </a:ln>
                        <a:solidFill>
                          <a:schemeClr val="tx1"/>
                        </a:solidFill>
                        <a:latin typeface="Times New Roman"/>
                        <a:cs typeface="Times New Roman"/>
                      </a:endParaRPr>
                    </a:p>
                    <a:p>
                      <a:pPr>
                        <a:lnSpc>
                          <a:spcPct val="100000"/>
                        </a:lnSpc>
                        <a:spcBef>
                          <a:spcPts val="40"/>
                        </a:spcBef>
                      </a:pPr>
                      <a:endParaRPr sz="1000" dirty="0">
                        <a:ln>
                          <a:noFill/>
                        </a:ln>
                        <a:solidFill>
                          <a:schemeClr val="tx1"/>
                        </a:solidFill>
                        <a:latin typeface="Times New Roman"/>
                        <a:cs typeface="Times New Roman"/>
                      </a:endParaRPr>
                    </a:p>
                    <a:p>
                      <a:pPr marL="24130">
                        <a:lnSpc>
                          <a:spcPct val="100000"/>
                        </a:lnSpc>
                        <a:spcBef>
                          <a:spcPts val="5"/>
                        </a:spcBef>
                      </a:pPr>
                      <a:r>
                        <a:rPr sz="1000" b="1" dirty="0">
                          <a:ln>
                            <a:noFill/>
                          </a:ln>
                          <a:solidFill>
                            <a:schemeClr val="tx1"/>
                          </a:solidFill>
                          <a:latin typeface="Times New Roman"/>
                          <a:cs typeface="Times New Roman"/>
                        </a:rPr>
                        <a:t>MCLG</a:t>
                      </a:r>
                      <a:endParaRPr sz="1000" dirty="0">
                        <a:ln>
                          <a:noFill/>
                        </a:ln>
                        <a:solidFill>
                          <a:schemeClr val="tx1"/>
                        </a:solidFill>
                        <a:latin typeface="Times New Roman"/>
                        <a:cs typeface="Times New Roman"/>
                      </a:endParaRPr>
                    </a:p>
                  </a:txBody>
                  <a:tcPr marL="0" marR="0" marT="0" marB="0">
                    <a:lnL w="9160" cap="flat" cmpd="sng" algn="ctr">
                      <a:solidFill>
                        <a:srgbClr val="000000"/>
                      </a:solidFill>
                      <a:prstDash val="solid"/>
                      <a:round/>
                      <a:headEnd type="none" w="med" len="med"/>
                      <a:tailEnd type="none" w="med" len="med"/>
                    </a:lnL>
                    <a:lnR w="9160" cap="flat" cmpd="sng" algn="ctr">
                      <a:solidFill>
                        <a:srgbClr val="000000"/>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9151" cap="flat" cmpd="sng" algn="ctr">
                      <a:solidFill>
                        <a:srgbClr val="000000"/>
                      </a:solidFill>
                      <a:prstDash val="solid"/>
                      <a:round/>
                      <a:headEnd type="none" w="med" len="med"/>
                      <a:tailEnd type="none" w="med" len="med"/>
                    </a:lnB>
                    <a:solidFill>
                      <a:srgbClr val="D3D3D3"/>
                    </a:solidFill>
                  </a:tcPr>
                </a:tc>
                <a:tc>
                  <a:txBody>
                    <a:bodyPr/>
                    <a:lstStyle/>
                    <a:p>
                      <a:pPr>
                        <a:lnSpc>
                          <a:spcPct val="100000"/>
                        </a:lnSpc>
                      </a:pPr>
                      <a:endParaRPr sz="1100" dirty="0">
                        <a:ln>
                          <a:noFill/>
                        </a:ln>
                        <a:solidFill>
                          <a:schemeClr val="tx1"/>
                        </a:solidFill>
                        <a:latin typeface="Times New Roman"/>
                        <a:cs typeface="Times New Roman"/>
                      </a:endParaRPr>
                    </a:p>
                    <a:p>
                      <a:pPr>
                        <a:lnSpc>
                          <a:spcPct val="100000"/>
                        </a:lnSpc>
                        <a:spcBef>
                          <a:spcPts val="40"/>
                        </a:spcBef>
                      </a:pPr>
                      <a:endParaRPr sz="1000" dirty="0">
                        <a:ln>
                          <a:noFill/>
                        </a:ln>
                        <a:solidFill>
                          <a:schemeClr val="tx1"/>
                        </a:solidFill>
                        <a:latin typeface="Times New Roman"/>
                        <a:cs typeface="Times New Roman"/>
                      </a:endParaRPr>
                    </a:p>
                    <a:p>
                      <a:pPr marL="635" algn="ctr">
                        <a:lnSpc>
                          <a:spcPct val="100000"/>
                        </a:lnSpc>
                        <a:spcBef>
                          <a:spcPts val="5"/>
                        </a:spcBef>
                      </a:pPr>
                      <a:r>
                        <a:rPr sz="1000" b="1" spc="-5" dirty="0">
                          <a:ln>
                            <a:noFill/>
                          </a:ln>
                          <a:solidFill>
                            <a:schemeClr val="tx1"/>
                          </a:solidFill>
                          <a:latin typeface="Times New Roman"/>
                          <a:cs typeface="Times New Roman"/>
                        </a:rPr>
                        <a:t>AL</a:t>
                      </a:r>
                      <a:endParaRPr sz="1000" dirty="0">
                        <a:ln>
                          <a:noFill/>
                        </a:ln>
                        <a:solidFill>
                          <a:schemeClr val="tx1"/>
                        </a:solidFill>
                        <a:latin typeface="Times New Roman"/>
                        <a:cs typeface="Times New Roman"/>
                      </a:endParaRPr>
                    </a:p>
                  </a:txBody>
                  <a:tcPr marL="0" marR="0" marT="0" marB="0">
                    <a:lnL w="9160" cap="flat" cmpd="sng" algn="ctr">
                      <a:solidFill>
                        <a:srgbClr val="000000"/>
                      </a:solidFill>
                      <a:prstDash val="solid"/>
                      <a:round/>
                      <a:headEnd type="none" w="med" len="med"/>
                      <a:tailEnd type="none" w="med" len="med"/>
                    </a:lnL>
                    <a:lnR w="9160" cap="flat" cmpd="sng" algn="ctr">
                      <a:solidFill>
                        <a:srgbClr val="000000"/>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9151" cap="flat" cmpd="sng" algn="ctr">
                      <a:solidFill>
                        <a:srgbClr val="000000"/>
                      </a:solidFill>
                      <a:prstDash val="solid"/>
                      <a:round/>
                      <a:headEnd type="none" w="med" len="med"/>
                      <a:tailEnd type="none" w="med" len="med"/>
                    </a:lnB>
                    <a:solidFill>
                      <a:srgbClr val="D3D3D3"/>
                    </a:solidFill>
                  </a:tcPr>
                </a:tc>
                <a:tc>
                  <a:txBody>
                    <a:bodyPr/>
                    <a:lstStyle/>
                    <a:p>
                      <a:pPr>
                        <a:lnSpc>
                          <a:spcPct val="100000"/>
                        </a:lnSpc>
                        <a:spcBef>
                          <a:spcPts val="5"/>
                        </a:spcBef>
                      </a:pPr>
                      <a:endParaRPr sz="1200" dirty="0">
                        <a:ln>
                          <a:noFill/>
                        </a:ln>
                        <a:solidFill>
                          <a:schemeClr val="tx1"/>
                        </a:solidFill>
                        <a:latin typeface="Times New Roman"/>
                        <a:cs typeface="Times New Roman"/>
                      </a:endParaRPr>
                    </a:p>
                    <a:p>
                      <a:pPr marL="24130" marR="16510" indent="31750">
                        <a:lnSpc>
                          <a:spcPts val="1150"/>
                        </a:lnSpc>
                      </a:pPr>
                      <a:r>
                        <a:rPr sz="1000" b="1" spc="-5" dirty="0">
                          <a:ln>
                            <a:noFill/>
                          </a:ln>
                          <a:solidFill>
                            <a:schemeClr val="tx1"/>
                          </a:solidFill>
                          <a:latin typeface="Times New Roman"/>
                          <a:cs typeface="Times New Roman"/>
                        </a:rPr>
                        <a:t>Your  </a:t>
                      </a:r>
                      <a:r>
                        <a:rPr sz="1000" b="1" dirty="0">
                          <a:ln>
                            <a:noFill/>
                          </a:ln>
                          <a:solidFill>
                            <a:schemeClr val="tx1"/>
                          </a:solidFill>
                          <a:latin typeface="Times New Roman"/>
                          <a:cs typeface="Times New Roman"/>
                        </a:rPr>
                        <a:t>W</a:t>
                      </a:r>
                      <a:r>
                        <a:rPr sz="1000" b="1" spc="5" dirty="0">
                          <a:ln>
                            <a:noFill/>
                          </a:ln>
                          <a:solidFill>
                            <a:schemeClr val="tx1"/>
                          </a:solidFill>
                          <a:latin typeface="Times New Roman"/>
                          <a:cs typeface="Times New Roman"/>
                        </a:rPr>
                        <a:t>a</a:t>
                      </a:r>
                      <a:r>
                        <a:rPr sz="1000" b="1" dirty="0">
                          <a:ln>
                            <a:noFill/>
                          </a:ln>
                          <a:solidFill>
                            <a:schemeClr val="tx1"/>
                          </a:solidFill>
                          <a:latin typeface="Times New Roman"/>
                          <a:cs typeface="Times New Roman"/>
                        </a:rPr>
                        <a:t>ter</a:t>
                      </a:r>
                      <a:endParaRPr sz="1000" dirty="0">
                        <a:ln>
                          <a:noFill/>
                        </a:ln>
                        <a:solidFill>
                          <a:schemeClr val="tx1"/>
                        </a:solidFill>
                        <a:latin typeface="Times New Roman"/>
                        <a:cs typeface="Times New Roman"/>
                      </a:endParaRPr>
                    </a:p>
                  </a:txBody>
                  <a:tcPr marL="0" marR="0" marT="635" marB="0">
                    <a:lnL w="9160" cap="flat" cmpd="sng" algn="ctr">
                      <a:solidFill>
                        <a:srgbClr val="000000"/>
                      </a:solidFill>
                      <a:prstDash val="solid"/>
                      <a:round/>
                      <a:headEnd type="none" w="med" len="med"/>
                      <a:tailEnd type="none" w="med" len="med"/>
                    </a:lnL>
                    <a:lnR w="9163" cap="flat" cmpd="sng" algn="ctr">
                      <a:solidFill>
                        <a:srgbClr val="000000"/>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9151">
                      <a:solidFill>
                        <a:srgbClr val="000000"/>
                      </a:solidFill>
                      <a:prstDash val="solid"/>
                    </a:lnB>
                    <a:solidFill>
                      <a:srgbClr val="D3D3D3"/>
                    </a:solidFill>
                  </a:tcPr>
                </a:tc>
                <a:tc>
                  <a:txBody>
                    <a:bodyPr/>
                    <a:lstStyle/>
                    <a:p>
                      <a:pPr>
                        <a:lnSpc>
                          <a:spcPct val="100000"/>
                        </a:lnSpc>
                        <a:spcBef>
                          <a:spcPts val="5"/>
                        </a:spcBef>
                      </a:pPr>
                      <a:endParaRPr sz="1200" dirty="0">
                        <a:ln>
                          <a:noFill/>
                        </a:ln>
                        <a:solidFill>
                          <a:schemeClr val="tx1"/>
                        </a:solidFill>
                        <a:latin typeface="Times New Roman"/>
                        <a:cs typeface="Times New Roman"/>
                      </a:endParaRPr>
                    </a:p>
                    <a:p>
                      <a:pPr marL="97155" marR="18415" indent="-73660">
                        <a:lnSpc>
                          <a:spcPts val="1150"/>
                        </a:lnSpc>
                      </a:pPr>
                      <a:r>
                        <a:rPr sz="1000" b="1" spc="-5" dirty="0">
                          <a:ln>
                            <a:noFill/>
                          </a:ln>
                          <a:solidFill>
                            <a:schemeClr val="tx1"/>
                          </a:solidFill>
                          <a:latin typeface="Times New Roman"/>
                          <a:cs typeface="Times New Roman"/>
                        </a:rPr>
                        <a:t>S</a:t>
                      </a:r>
                      <a:r>
                        <a:rPr sz="1000" b="1" spc="15" dirty="0">
                          <a:ln>
                            <a:noFill/>
                          </a:ln>
                          <a:solidFill>
                            <a:schemeClr val="tx1"/>
                          </a:solidFill>
                          <a:latin typeface="Times New Roman"/>
                          <a:cs typeface="Times New Roman"/>
                        </a:rPr>
                        <a:t>a</a:t>
                      </a:r>
                      <a:r>
                        <a:rPr sz="1000" b="1" spc="-15" dirty="0">
                          <a:ln>
                            <a:noFill/>
                          </a:ln>
                          <a:solidFill>
                            <a:schemeClr val="tx1"/>
                          </a:solidFill>
                          <a:latin typeface="Times New Roman"/>
                          <a:cs typeface="Times New Roman"/>
                        </a:rPr>
                        <a:t>m</a:t>
                      </a:r>
                      <a:r>
                        <a:rPr sz="1000" b="1" spc="-5" dirty="0">
                          <a:ln>
                            <a:noFill/>
                          </a:ln>
                          <a:solidFill>
                            <a:schemeClr val="tx1"/>
                          </a:solidFill>
                          <a:latin typeface="Times New Roman"/>
                          <a:cs typeface="Times New Roman"/>
                        </a:rPr>
                        <a:t>pl</a:t>
                      </a:r>
                      <a:r>
                        <a:rPr sz="1000" b="1" dirty="0">
                          <a:ln>
                            <a:noFill/>
                          </a:ln>
                          <a:solidFill>
                            <a:schemeClr val="tx1"/>
                          </a:solidFill>
                          <a:latin typeface="Times New Roman"/>
                          <a:cs typeface="Times New Roman"/>
                        </a:rPr>
                        <a:t>e  </a:t>
                      </a:r>
                      <a:r>
                        <a:rPr sz="1000" b="1" spc="-5" dirty="0">
                          <a:ln>
                            <a:noFill/>
                          </a:ln>
                          <a:solidFill>
                            <a:schemeClr val="tx1"/>
                          </a:solidFill>
                          <a:latin typeface="Times New Roman"/>
                          <a:cs typeface="Times New Roman"/>
                        </a:rPr>
                        <a:t>Date</a:t>
                      </a:r>
                      <a:endParaRPr sz="1000" dirty="0">
                        <a:ln>
                          <a:noFill/>
                        </a:ln>
                        <a:solidFill>
                          <a:schemeClr val="tx1"/>
                        </a:solidFill>
                        <a:latin typeface="Times New Roman"/>
                        <a:cs typeface="Times New Roman"/>
                      </a:endParaRPr>
                    </a:p>
                  </a:txBody>
                  <a:tcPr marL="0" marR="0" marT="635" marB="0">
                    <a:lnL w="9163" cap="flat" cmpd="sng" algn="ctr">
                      <a:solidFill>
                        <a:srgbClr val="000000"/>
                      </a:solidFill>
                      <a:prstDash val="solid"/>
                      <a:round/>
                      <a:headEnd type="none" w="med" len="med"/>
                      <a:tailEnd type="none" w="med" len="med"/>
                    </a:lnL>
                    <a:lnR w="9161" cap="flat" cmpd="sng" algn="ctr">
                      <a:solidFill>
                        <a:srgbClr val="000000"/>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9151" cap="flat" cmpd="sng" algn="ctr">
                      <a:solidFill>
                        <a:srgbClr val="000000"/>
                      </a:solidFill>
                      <a:prstDash val="solid"/>
                      <a:round/>
                      <a:headEnd type="none" w="med" len="med"/>
                      <a:tailEnd type="none" w="med" len="med"/>
                    </a:lnB>
                    <a:solidFill>
                      <a:srgbClr val="D3D3D3"/>
                    </a:solidFill>
                  </a:tcPr>
                </a:tc>
                <a:tc>
                  <a:txBody>
                    <a:bodyPr/>
                    <a:lstStyle/>
                    <a:p>
                      <a:pPr marL="62230" marR="62865" indent="-635" algn="ctr">
                        <a:lnSpc>
                          <a:spcPts val="1150"/>
                        </a:lnSpc>
                        <a:spcBef>
                          <a:spcPts val="229"/>
                        </a:spcBef>
                      </a:pPr>
                      <a:r>
                        <a:rPr sz="1000" b="1" spc="-5" dirty="0">
                          <a:ln>
                            <a:noFill/>
                          </a:ln>
                          <a:solidFill>
                            <a:schemeClr val="tx1"/>
                          </a:solidFill>
                          <a:latin typeface="Times New Roman"/>
                          <a:cs typeface="Times New Roman"/>
                        </a:rPr>
                        <a:t>#</a:t>
                      </a:r>
                      <a:r>
                        <a:rPr sz="1000" b="1" spc="-75" dirty="0">
                          <a:ln>
                            <a:noFill/>
                          </a:ln>
                          <a:solidFill>
                            <a:schemeClr val="tx1"/>
                          </a:solidFill>
                          <a:latin typeface="Times New Roman"/>
                          <a:cs typeface="Times New Roman"/>
                        </a:rPr>
                        <a:t> </a:t>
                      </a:r>
                      <a:r>
                        <a:rPr sz="1000" b="1" spc="-5" dirty="0">
                          <a:ln>
                            <a:noFill/>
                          </a:ln>
                          <a:solidFill>
                            <a:schemeClr val="tx1"/>
                          </a:solidFill>
                          <a:latin typeface="Times New Roman"/>
                          <a:cs typeface="Times New Roman"/>
                        </a:rPr>
                        <a:t>Samples  E</a:t>
                      </a:r>
                      <a:r>
                        <a:rPr sz="1000" b="1" spc="-10" dirty="0">
                          <a:ln>
                            <a:noFill/>
                          </a:ln>
                          <a:solidFill>
                            <a:schemeClr val="tx1"/>
                          </a:solidFill>
                          <a:latin typeface="Times New Roman"/>
                          <a:cs typeface="Times New Roman"/>
                        </a:rPr>
                        <a:t>x</a:t>
                      </a:r>
                      <a:r>
                        <a:rPr sz="1000" b="1" dirty="0">
                          <a:ln>
                            <a:noFill/>
                          </a:ln>
                          <a:solidFill>
                            <a:schemeClr val="tx1"/>
                          </a:solidFill>
                          <a:latin typeface="Times New Roman"/>
                          <a:cs typeface="Times New Roman"/>
                        </a:rPr>
                        <a:t>ce</a:t>
                      </a:r>
                      <a:r>
                        <a:rPr sz="1000" b="1" spc="10" dirty="0">
                          <a:ln>
                            <a:noFill/>
                          </a:ln>
                          <a:solidFill>
                            <a:schemeClr val="tx1"/>
                          </a:solidFill>
                          <a:latin typeface="Times New Roman"/>
                          <a:cs typeface="Times New Roman"/>
                        </a:rPr>
                        <a:t>e</a:t>
                      </a:r>
                      <a:r>
                        <a:rPr sz="1000" b="1" spc="-5" dirty="0">
                          <a:ln>
                            <a:noFill/>
                          </a:ln>
                          <a:solidFill>
                            <a:schemeClr val="tx1"/>
                          </a:solidFill>
                          <a:latin typeface="Times New Roman"/>
                          <a:cs typeface="Times New Roman"/>
                        </a:rPr>
                        <a:t>ding  AL</a:t>
                      </a:r>
                      <a:endParaRPr sz="1000" dirty="0">
                        <a:ln>
                          <a:noFill/>
                        </a:ln>
                        <a:solidFill>
                          <a:schemeClr val="tx1"/>
                        </a:solidFill>
                        <a:latin typeface="Times New Roman"/>
                        <a:cs typeface="Times New Roman"/>
                      </a:endParaRPr>
                    </a:p>
                  </a:txBody>
                  <a:tcPr marL="0" marR="0" marT="29209" marB="0">
                    <a:lnL w="9161" cap="flat" cmpd="sng" algn="ctr">
                      <a:solidFill>
                        <a:srgbClr val="000000"/>
                      </a:solidFill>
                      <a:prstDash val="solid"/>
                      <a:round/>
                      <a:headEnd type="none" w="med" len="med"/>
                      <a:tailEnd type="none" w="med" len="med"/>
                    </a:lnL>
                    <a:lnR w="9160" cap="flat" cmpd="sng" algn="ctr">
                      <a:solidFill>
                        <a:srgbClr val="000000"/>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9151" cap="flat" cmpd="sng" algn="ctr">
                      <a:solidFill>
                        <a:srgbClr val="000000"/>
                      </a:solidFill>
                      <a:prstDash val="solid"/>
                      <a:round/>
                      <a:headEnd type="none" w="med" len="med"/>
                      <a:tailEnd type="none" w="med" len="med"/>
                    </a:lnB>
                    <a:solidFill>
                      <a:srgbClr val="D3D3D3"/>
                    </a:solidFill>
                  </a:tcPr>
                </a:tc>
                <a:tc>
                  <a:txBody>
                    <a:bodyPr/>
                    <a:lstStyle/>
                    <a:p>
                      <a:pPr>
                        <a:lnSpc>
                          <a:spcPct val="100000"/>
                        </a:lnSpc>
                        <a:spcBef>
                          <a:spcPts val="5"/>
                        </a:spcBef>
                      </a:pPr>
                      <a:endParaRPr sz="1200" dirty="0">
                        <a:ln>
                          <a:noFill/>
                        </a:ln>
                        <a:solidFill>
                          <a:schemeClr val="tx1"/>
                        </a:solidFill>
                        <a:latin typeface="Times New Roman"/>
                        <a:cs typeface="Times New Roman"/>
                      </a:endParaRPr>
                    </a:p>
                    <a:p>
                      <a:pPr marL="187325" marR="51435" indent="-130175">
                        <a:lnSpc>
                          <a:spcPts val="1150"/>
                        </a:lnSpc>
                      </a:pPr>
                      <a:r>
                        <a:rPr sz="1000" b="1" spc="-5" dirty="0">
                          <a:ln>
                            <a:noFill/>
                          </a:ln>
                          <a:solidFill>
                            <a:schemeClr val="tx1"/>
                          </a:solidFill>
                          <a:latin typeface="Times New Roman"/>
                          <a:cs typeface="Times New Roman"/>
                        </a:rPr>
                        <a:t>E</a:t>
                      </a:r>
                      <a:r>
                        <a:rPr sz="1000" b="1" spc="-10" dirty="0">
                          <a:ln>
                            <a:noFill/>
                          </a:ln>
                          <a:solidFill>
                            <a:schemeClr val="tx1"/>
                          </a:solidFill>
                          <a:latin typeface="Times New Roman"/>
                          <a:cs typeface="Times New Roman"/>
                        </a:rPr>
                        <a:t>x</a:t>
                      </a:r>
                      <a:r>
                        <a:rPr sz="1000" b="1" dirty="0">
                          <a:ln>
                            <a:noFill/>
                          </a:ln>
                          <a:solidFill>
                            <a:schemeClr val="tx1"/>
                          </a:solidFill>
                          <a:latin typeface="Times New Roman"/>
                          <a:cs typeface="Times New Roman"/>
                        </a:rPr>
                        <a:t>ce</a:t>
                      </a:r>
                      <a:r>
                        <a:rPr sz="1000" b="1" spc="10" dirty="0">
                          <a:ln>
                            <a:noFill/>
                          </a:ln>
                          <a:solidFill>
                            <a:schemeClr val="tx1"/>
                          </a:solidFill>
                          <a:latin typeface="Times New Roman"/>
                          <a:cs typeface="Times New Roman"/>
                        </a:rPr>
                        <a:t>e</a:t>
                      </a:r>
                      <a:r>
                        <a:rPr sz="1000" b="1" spc="-5" dirty="0">
                          <a:ln>
                            <a:noFill/>
                          </a:ln>
                          <a:solidFill>
                            <a:schemeClr val="tx1"/>
                          </a:solidFill>
                          <a:latin typeface="Times New Roman"/>
                          <a:cs typeface="Times New Roman"/>
                        </a:rPr>
                        <a:t>d</a:t>
                      </a:r>
                      <a:r>
                        <a:rPr sz="1000" b="1" dirty="0">
                          <a:ln>
                            <a:noFill/>
                          </a:ln>
                          <a:solidFill>
                            <a:schemeClr val="tx1"/>
                          </a:solidFill>
                          <a:latin typeface="Times New Roman"/>
                          <a:cs typeface="Times New Roman"/>
                        </a:rPr>
                        <a:t>s  </a:t>
                      </a:r>
                      <a:r>
                        <a:rPr sz="1000" b="1" spc="-5" dirty="0">
                          <a:ln>
                            <a:noFill/>
                          </a:ln>
                          <a:solidFill>
                            <a:schemeClr val="tx1"/>
                          </a:solidFill>
                          <a:latin typeface="Times New Roman"/>
                          <a:cs typeface="Times New Roman"/>
                        </a:rPr>
                        <a:t>AL</a:t>
                      </a:r>
                      <a:endParaRPr sz="1000" dirty="0">
                        <a:ln>
                          <a:noFill/>
                        </a:ln>
                        <a:solidFill>
                          <a:schemeClr val="tx1"/>
                        </a:solidFill>
                        <a:latin typeface="Times New Roman"/>
                        <a:cs typeface="Times New Roman"/>
                      </a:endParaRPr>
                    </a:p>
                  </a:txBody>
                  <a:tcPr marL="0" marR="0" marT="635" marB="0">
                    <a:lnL w="9160" cap="flat" cmpd="sng" algn="ctr">
                      <a:solidFill>
                        <a:srgbClr val="000000"/>
                      </a:solidFill>
                      <a:prstDash val="solid"/>
                      <a:round/>
                      <a:headEnd type="none" w="med" len="med"/>
                      <a:tailEnd type="none" w="med" len="med"/>
                    </a:lnL>
                    <a:lnR w="9161" cap="flat" cmpd="sng" algn="ctr">
                      <a:solidFill>
                        <a:srgbClr val="000000"/>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9151" cap="flat" cmpd="sng" algn="ctr">
                      <a:solidFill>
                        <a:srgbClr val="000000"/>
                      </a:solidFill>
                      <a:prstDash val="solid"/>
                      <a:round/>
                      <a:headEnd type="none" w="med" len="med"/>
                      <a:tailEnd type="none" w="med" len="med"/>
                    </a:lnB>
                    <a:solidFill>
                      <a:srgbClr val="D3D3D3"/>
                    </a:solidFill>
                  </a:tcPr>
                </a:tc>
                <a:tc>
                  <a:txBody>
                    <a:bodyPr/>
                    <a:lstStyle/>
                    <a:p>
                      <a:pPr>
                        <a:lnSpc>
                          <a:spcPct val="100000"/>
                        </a:lnSpc>
                      </a:pPr>
                      <a:endParaRPr sz="1100" dirty="0">
                        <a:ln>
                          <a:noFill/>
                        </a:ln>
                        <a:solidFill>
                          <a:schemeClr val="tx1"/>
                        </a:solidFill>
                        <a:latin typeface="Times New Roman"/>
                        <a:cs typeface="Times New Roman"/>
                      </a:endParaRPr>
                    </a:p>
                    <a:p>
                      <a:pPr>
                        <a:lnSpc>
                          <a:spcPct val="100000"/>
                        </a:lnSpc>
                        <a:spcBef>
                          <a:spcPts val="40"/>
                        </a:spcBef>
                      </a:pPr>
                      <a:endParaRPr sz="1000" dirty="0">
                        <a:ln>
                          <a:noFill/>
                        </a:ln>
                        <a:solidFill>
                          <a:schemeClr val="tx1"/>
                        </a:solidFill>
                        <a:latin typeface="Times New Roman"/>
                        <a:cs typeface="Times New Roman"/>
                      </a:endParaRPr>
                    </a:p>
                    <a:p>
                      <a:pPr marL="452755">
                        <a:lnSpc>
                          <a:spcPct val="100000"/>
                        </a:lnSpc>
                        <a:spcBef>
                          <a:spcPts val="5"/>
                        </a:spcBef>
                      </a:pPr>
                      <a:r>
                        <a:rPr sz="1000" b="1" spc="-5" dirty="0">
                          <a:ln>
                            <a:noFill/>
                          </a:ln>
                          <a:solidFill>
                            <a:schemeClr val="tx1"/>
                          </a:solidFill>
                          <a:latin typeface="Times New Roman"/>
                          <a:cs typeface="Times New Roman"/>
                        </a:rPr>
                        <a:t>Typical</a:t>
                      </a:r>
                      <a:r>
                        <a:rPr sz="1000" b="1" spc="-65" dirty="0">
                          <a:ln>
                            <a:noFill/>
                          </a:ln>
                          <a:solidFill>
                            <a:schemeClr val="tx1"/>
                          </a:solidFill>
                          <a:latin typeface="Times New Roman"/>
                          <a:cs typeface="Times New Roman"/>
                        </a:rPr>
                        <a:t> </a:t>
                      </a:r>
                      <a:r>
                        <a:rPr sz="1000" b="1" spc="-5" dirty="0">
                          <a:ln>
                            <a:noFill/>
                          </a:ln>
                          <a:solidFill>
                            <a:schemeClr val="tx1"/>
                          </a:solidFill>
                          <a:latin typeface="Times New Roman"/>
                          <a:cs typeface="Times New Roman"/>
                        </a:rPr>
                        <a:t>Source</a:t>
                      </a:r>
                      <a:endParaRPr sz="1000" dirty="0">
                        <a:ln>
                          <a:noFill/>
                        </a:ln>
                        <a:solidFill>
                          <a:schemeClr val="tx1"/>
                        </a:solidFill>
                        <a:latin typeface="Times New Roman"/>
                        <a:cs typeface="Times New Roman"/>
                      </a:endParaRPr>
                    </a:p>
                  </a:txBody>
                  <a:tcPr marL="0" marR="0" marT="0" marB="0">
                    <a:lnL w="9161" cap="flat" cmpd="sng" algn="ctr">
                      <a:solidFill>
                        <a:srgbClr val="000000"/>
                      </a:solidFill>
                      <a:prstDash val="solid"/>
                      <a:round/>
                      <a:headEnd type="none" w="med" len="med"/>
                      <a:tailEnd type="none" w="med" len="med"/>
                    </a:lnL>
                    <a:lnR w="7062">
                      <a:solidFill>
                        <a:srgbClr val="000000"/>
                      </a:solidFill>
                      <a:prstDash val="solid"/>
                    </a:lnR>
                    <a:lnT w="12700" cap="flat" cmpd="sng" algn="ctr">
                      <a:solidFill>
                        <a:schemeClr val="tx1">
                          <a:lumMod val="65000"/>
                          <a:lumOff val="35000"/>
                        </a:schemeClr>
                      </a:solidFill>
                      <a:prstDash val="solid"/>
                      <a:round/>
                      <a:headEnd type="none" w="med" len="med"/>
                      <a:tailEnd type="none" w="med" len="med"/>
                    </a:lnT>
                    <a:lnB w="9151">
                      <a:solidFill>
                        <a:srgbClr val="000000"/>
                      </a:solidFill>
                      <a:prstDash val="solid"/>
                    </a:lnB>
                    <a:solidFill>
                      <a:srgbClr val="D3D3D3"/>
                    </a:solidFill>
                  </a:tcPr>
                </a:tc>
                <a:extLst>
                  <a:ext uri="{0D108BD9-81ED-4DB2-BD59-A6C34878D82A}">
                    <a16:rowId xmlns:a16="http://schemas.microsoft.com/office/drawing/2014/main" val="276076990"/>
                  </a:ext>
                </a:extLst>
              </a:tr>
              <a:tr h="177708">
                <a:tc gridSpan="8">
                  <a:txBody>
                    <a:bodyPr/>
                    <a:lstStyle/>
                    <a:p>
                      <a:pPr marL="24130">
                        <a:lnSpc>
                          <a:spcPct val="100000"/>
                        </a:lnSpc>
                        <a:spcBef>
                          <a:spcPts val="150"/>
                        </a:spcBef>
                      </a:pPr>
                      <a:r>
                        <a:rPr sz="1000" b="1" spc="-5" dirty="0">
                          <a:latin typeface="Times New Roman"/>
                          <a:cs typeface="Times New Roman"/>
                        </a:rPr>
                        <a:t>Inorganic</a:t>
                      </a:r>
                      <a:r>
                        <a:rPr sz="1000" b="1" spc="-45" dirty="0">
                          <a:latin typeface="Times New Roman"/>
                          <a:cs typeface="Times New Roman"/>
                        </a:rPr>
                        <a:t> </a:t>
                      </a:r>
                      <a:r>
                        <a:rPr sz="1000" b="1" spc="-5" dirty="0">
                          <a:latin typeface="Times New Roman"/>
                          <a:cs typeface="Times New Roman"/>
                        </a:rPr>
                        <a:t>Contaminants</a:t>
                      </a:r>
                      <a:endParaRPr sz="1000" dirty="0">
                        <a:latin typeface="Times New Roman"/>
                        <a:cs typeface="Times New Roman"/>
                      </a:endParaRPr>
                    </a:p>
                  </a:txBody>
                  <a:tcPr marL="0" marR="0" marT="19050" marB="0">
                    <a:lnL w="9152">
                      <a:solidFill>
                        <a:srgbClr val="000000"/>
                      </a:solidFill>
                      <a:prstDash val="solid"/>
                    </a:lnL>
                    <a:lnR w="7062">
                      <a:solidFill>
                        <a:srgbClr val="000000"/>
                      </a:solidFill>
                      <a:prstDash val="solid"/>
                    </a:lnR>
                    <a:lnT w="9151">
                      <a:solidFill>
                        <a:srgbClr val="000000"/>
                      </a:solidFill>
                      <a:prstDash val="solid"/>
                    </a:lnT>
                    <a:lnB w="9151">
                      <a:solidFill>
                        <a:srgbClr val="000000"/>
                      </a:solidFill>
                      <a:prstDash val="solid"/>
                    </a:lnB>
                    <a:solidFill>
                      <a:srgbClr val="D3D3D3"/>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4038934714"/>
                  </a:ext>
                </a:extLst>
              </a:tr>
              <a:tr h="557400">
                <a:tc>
                  <a:txBody>
                    <a:bodyPr/>
                    <a:lstStyle/>
                    <a:p>
                      <a:pPr marL="24130" marR="165735">
                        <a:lnSpc>
                          <a:spcPts val="1150"/>
                        </a:lnSpc>
                        <a:spcBef>
                          <a:spcPts val="785"/>
                        </a:spcBef>
                      </a:pPr>
                      <a:r>
                        <a:rPr sz="1000" dirty="0">
                          <a:latin typeface="Times New Roman"/>
                          <a:cs typeface="Times New Roman"/>
                        </a:rPr>
                        <a:t>Copper </a:t>
                      </a:r>
                      <a:r>
                        <a:rPr sz="1000" spc="-5" dirty="0">
                          <a:latin typeface="Times New Roman"/>
                          <a:cs typeface="Times New Roman"/>
                        </a:rPr>
                        <a:t>- action level</a:t>
                      </a:r>
                      <a:r>
                        <a:rPr sz="1000" spc="-65" dirty="0">
                          <a:latin typeface="Times New Roman"/>
                          <a:cs typeface="Times New Roman"/>
                        </a:rPr>
                        <a:t> </a:t>
                      </a:r>
                      <a:r>
                        <a:rPr sz="1000" spc="-5" dirty="0">
                          <a:latin typeface="Times New Roman"/>
                          <a:cs typeface="Times New Roman"/>
                        </a:rPr>
                        <a:t>at  consumer taps</a:t>
                      </a:r>
                      <a:r>
                        <a:rPr sz="1000" spc="-55" dirty="0">
                          <a:latin typeface="Times New Roman"/>
                          <a:cs typeface="Times New Roman"/>
                        </a:rPr>
                        <a:t> </a:t>
                      </a:r>
                      <a:r>
                        <a:rPr sz="1000" spc="-5" dirty="0">
                          <a:latin typeface="Times New Roman"/>
                          <a:cs typeface="Times New Roman"/>
                        </a:rPr>
                        <a:t>(ppm)</a:t>
                      </a:r>
                      <a:endParaRPr sz="1000">
                        <a:latin typeface="Times New Roman"/>
                        <a:cs typeface="Times New Roman"/>
                      </a:endParaRPr>
                    </a:p>
                  </a:txBody>
                  <a:tcPr marL="0" marR="0" marT="99695" marB="0">
                    <a:lnL w="9152">
                      <a:solidFill>
                        <a:srgbClr val="000000"/>
                      </a:solidFill>
                      <a:prstDash val="solid"/>
                    </a:lnL>
                    <a:lnR w="9157">
                      <a:solidFill>
                        <a:srgbClr val="000000"/>
                      </a:solidFill>
                      <a:prstDash val="solid"/>
                    </a:lnR>
                    <a:lnT w="9151">
                      <a:solidFill>
                        <a:srgbClr val="000000"/>
                      </a:solidFill>
                      <a:prstDash val="solid"/>
                    </a:lnT>
                    <a:lnB w="9150">
                      <a:solidFill>
                        <a:srgbClr val="000000"/>
                      </a:solidFill>
                      <a:prstDash val="solid"/>
                    </a:lnB>
                    <a:solidFill>
                      <a:srgbClr val="CFE2F5"/>
                    </a:solidFill>
                  </a:tcPr>
                </a:tc>
                <a:tc>
                  <a:txBody>
                    <a:bodyPr/>
                    <a:lstStyle/>
                    <a:p>
                      <a:pPr>
                        <a:lnSpc>
                          <a:spcPct val="100000"/>
                        </a:lnSpc>
                        <a:spcBef>
                          <a:spcPts val="15"/>
                        </a:spcBef>
                      </a:pPr>
                      <a:endParaRPr sz="1100" dirty="0">
                        <a:latin typeface="Times New Roman"/>
                        <a:cs typeface="Times New Roman"/>
                      </a:endParaRPr>
                    </a:p>
                    <a:p>
                      <a:pPr marL="142875">
                        <a:lnSpc>
                          <a:spcPct val="100000"/>
                        </a:lnSpc>
                      </a:pPr>
                      <a:r>
                        <a:rPr sz="1000" dirty="0">
                          <a:latin typeface="Times New Roman"/>
                          <a:cs typeface="Times New Roman"/>
                        </a:rPr>
                        <a:t>1.3</a:t>
                      </a:r>
                    </a:p>
                  </a:txBody>
                  <a:tcPr marL="0" marR="0" marT="1905" marB="0">
                    <a:lnL w="9157" cap="flat" cmpd="sng" algn="ctr">
                      <a:solidFill>
                        <a:srgbClr val="000000"/>
                      </a:solidFill>
                      <a:prstDash val="solid"/>
                      <a:round/>
                      <a:headEnd type="none" w="med" len="med"/>
                      <a:tailEnd type="none" w="med" len="med"/>
                    </a:lnL>
                    <a:lnR w="9157">
                      <a:solidFill>
                        <a:srgbClr val="000000"/>
                      </a:solidFill>
                      <a:prstDash val="solid"/>
                    </a:lnR>
                    <a:lnT w="9151" cap="flat" cmpd="sng" algn="ctr">
                      <a:solidFill>
                        <a:srgbClr val="000000"/>
                      </a:solidFill>
                      <a:prstDash val="solid"/>
                      <a:round/>
                      <a:headEnd type="none" w="med" len="med"/>
                      <a:tailEnd type="none" w="med" len="med"/>
                    </a:lnT>
                    <a:lnB w="9150" cap="flat" cmpd="sng" algn="ctr">
                      <a:solidFill>
                        <a:srgbClr val="000000"/>
                      </a:solidFill>
                      <a:prstDash val="solid"/>
                      <a:round/>
                      <a:headEnd type="none" w="med" len="med"/>
                      <a:tailEnd type="none" w="med" len="med"/>
                    </a:lnB>
                    <a:solidFill>
                      <a:srgbClr val="CFE2F5"/>
                    </a:solidFill>
                  </a:tcPr>
                </a:tc>
                <a:tc>
                  <a:txBody>
                    <a:bodyPr/>
                    <a:lstStyle/>
                    <a:p>
                      <a:pPr>
                        <a:lnSpc>
                          <a:spcPct val="100000"/>
                        </a:lnSpc>
                        <a:spcBef>
                          <a:spcPts val="15"/>
                        </a:spcBef>
                      </a:pPr>
                      <a:endParaRPr sz="1100" dirty="0">
                        <a:latin typeface="Times New Roman"/>
                        <a:cs typeface="Times New Roman"/>
                      </a:endParaRPr>
                    </a:p>
                    <a:p>
                      <a:pPr marL="2540" algn="ctr">
                        <a:lnSpc>
                          <a:spcPct val="100000"/>
                        </a:lnSpc>
                      </a:pPr>
                      <a:r>
                        <a:rPr sz="1000" dirty="0">
                          <a:latin typeface="Times New Roman"/>
                          <a:cs typeface="Times New Roman"/>
                        </a:rPr>
                        <a:t>1.3</a:t>
                      </a:r>
                    </a:p>
                  </a:txBody>
                  <a:tcPr marL="0" marR="0" marT="1905" marB="0">
                    <a:lnL w="9157" cap="flat" cmpd="sng" algn="ctr">
                      <a:solidFill>
                        <a:srgbClr val="000000"/>
                      </a:solidFill>
                      <a:prstDash val="solid"/>
                      <a:round/>
                      <a:headEnd type="none" w="med" len="med"/>
                      <a:tailEnd type="none" w="med" len="med"/>
                    </a:lnL>
                    <a:lnR w="9159">
                      <a:solidFill>
                        <a:srgbClr val="000000"/>
                      </a:solidFill>
                      <a:prstDash val="solid"/>
                    </a:lnR>
                    <a:lnT w="9151" cap="flat" cmpd="sng" algn="ctr">
                      <a:solidFill>
                        <a:srgbClr val="000000"/>
                      </a:solidFill>
                      <a:prstDash val="solid"/>
                      <a:round/>
                      <a:headEnd type="none" w="med" len="med"/>
                      <a:tailEnd type="none" w="med" len="med"/>
                    </a:lnT>
                    <a:lnB w="9151" cap="flat" cmpd="sng" algn="ctr">
                      <a:solidFill>
                        <a:srgbClr val="000000"/>
                      </a:solidFill>
                      <a:prstDash val="solid"/>
                      <a:round/>
                      <a:headEnd type="none" w="med" len="med"/>
                      <a:tailEnd type="none" w="med" len="med"/>
                    </a:lnB>
                    <a:solidFill>
                      <a:srgbClr val="CFE2F5"/>
                    </a:solidFill>
                  </a:tcPr>
                </a:tc>
                <a:tc>
                  <a:txBody>
                    <a:bodyPr/>
                    <a:lstStyle/>
                    <a:p>
                      <a:pPr>
                        <a:lnSpc>
                          <a:spcPct val="100000"/>
                        </a:lnSpc>
                        <a:spcBef>
                          <a:spcPts val="15"/>
                        </a:spcBef>
                      </a:pPr>
                      <a:endParaRPr sz="1100" dirty="0">
                        <a:latin typeface="Times New Roman"/>
                        <a:cs typeface="Times New Roman"/>
                      </a:endParaRPr>
                    </a:p>
                    <a:p>
                      <a:pPr marL="116839">
                        <a:lnSpc>
                          <a:spcPct val="100000"/>
                        </a:lnSpc>
                      </a:pPr>
                      <a:r>
                        <a:rPr lang="en-US" sz="1000" dirty="0">
                          <a:latin typeface="Times New Roman"/>
                          <a:cs typeface="Times New Roman"/>
                        </a:rPr>
                        <a:t>0.100</a:t>
                      </a:r>
                      <a:endParaRPr sz="1000" dirty="0">
                        <a:latin typeface="Times New Roman"/>
                        <a:cs typeface="Times New Roman"/>
                      </a:endParaRPr>
                    </a:p>
                  </a:txBody>
                  <a:tcPr marL="0" marR="0" marT="1905" marB="0">
                    <a:lnL w="9159">
                      <a:solidFill>
                        <a:srgbClr val="000000"/>
                      </a:solidFill>
                      <a:prstDash val="solid"/>
                    </a:lnL>
                    <a:lnR w="9160">
                      <a:solidFill>
                        <a:srgbClr val="000000"/>
                      </a:solidFill>
                      <a:prstDash val="solid"/>
                    </a:lnR>
                    <a:lnT w="9151">
                      <a:solidFill>
                        <a:srgbClr val="000000"/>
                      </a:solidFill>
                      <a:prstDash val="solid"/>
                    </a:lnT>
                    <a:lnB w="9151">
                      <a:solidFill>
                        <a:srgbClr val="000000"/>
                      </a:solidFill>
                      <a:prstDash val="solid"/>
                    </a:lnB>
                    <a:solidFill>
                      <a:srgbClr val="CFE2F5"/>
                    </a:solidFill>
                  </a:tcPr>
                </a:tc>
                <a:tc>
                  <a:txBody>
                    <a:bodyPr/>
                    <a:lstStyle/>
                    <a:p>
                      <a:pPr>
                        <a:lnSpc>
                          <a:spcPct val="100000"/>
                        </a:lnSpc>
                        <a:spcBef>
                          <a:spcPts val="15"/>
                        </a:spcBef>
                      </a:pPr>
                      <a:endParaRPr lang="en-US" sz="1100" dirty="0">
                        <a:latin typeface="Times New Roman"/>
                        <a:cs typeface="Times New Roman"/>
                      </a:endParaRPr>
                    </a:p>
                    <a:p>
                      <a:pPr marL="97155">
                        <a:lnSpc>
                          <a:spcPct val="100000"/>
                        </a:lnSpc>
                      </a:pPr>
                      <a:r>
                        <a:rPr lang="en-US" sz="1000" dirty="0">
                          <a:latin typeface="Times New Roman"/>
                          <a:cs typeface="Times New Roman"/>
                        </a:rPr>
                        <a:t>2023</a:t>
                      </a:r>
                    </a:p>
                  </a:txBody>
                  <a:tcPr marL="0" marR="0" marT="1905" marB="0">
                    <a:lnL w="9160" cap="flat" cmpd="sng" algn="ctr">
                      <a:solidFill>
                        <a:srgbClr val="000000"/>
                      </a:solidFill>
                      <a:prstDash val="solid"/>
                      <a:round/>
                      <a:headEnd type="none" w="med" len="med"/>
                      <a:tailEnd type="none" w="med" len="med"/>
                    </a:lnL>
                    <a:lnR w="9161">
                      <a:solidFill>
                        <a:srgbClr val="000000"/>
                      </a:solidFill>
                      <a:prstDash val="solid"/>
                    </a:lnR>
                    <a:lnT w="9151" cap="flat" cmpd="sng" algn="ctr">
                      <a:solidFill>
                        <a:srgbClr val="000000"/>
                      </a:solidFill>
                      <a:prstDash val="solid"/>
                      <a:round/>
                      <a:headEnd type="none" w="med" len="med"/>
                      <a:tailEnd type="none" w="med" len="med"/>
                    </a:lnT>
                    <a:lnB w="9151" cap="flat" cmpd="sng" algn="ctr">
                      <a:solidFill>
                        <a:srgbClr val="000000"/>
                      </a:solidFill>
                      <a:prstDash val="solid"/>
                      <a:round/>
                      <a:headEnd type="none" w="med" len="med"/>
                      <a:tailEnd type="none" w="med" len="med"/>
                    </a:lnB>
                    <a:solidFill>
                      <a:srgbClr val="CFE2F5"/>
                    </a:solidFill>
                  </a:tcPr>
                </a:tc>
                <a:tc>
                  <a:txBody>
                    <a:bodyPr/>
                    <a:lstStyle/>
                    <a:p>
                      <a:pPr>
                        <a:lnSpc>
                          <a:spcPct val="100000"/>
                        </a:lnSpc>
                        <a:spcBef>
                          <a:spcPts val="15"/>
                        </a:spcBef>
                      </a:pPr>
                      <a:endParaRPr lang="en-US" sz="1100" dirty="0">
                        <a:latin typeface="Times New Roman"/>
                        <a:cs typeface="Times New Roman"/>
                      </a:endParaRPr>
                    </a:p>
                    <a:p>
                      <a:pPr marR="1905" algn="ctr">
                        <a:lnSpc>
                          <a:spcPct val="100000"/>
                        </a:lnSpc>
                      </a:pPr>
                      <a:r>
                        <a:rPr lang="en-US" sz="1000" dirty="0">
                          <a:latin typeface="Times New Roman"/>
                          <a:cs typeface="Times New Roman"/>
                        </a:rPr>
                        <a:t>0</a:t>
                      </a:r>
                    </a:p>
                  </a:txBody>
                  <a:tcPr marL="0" marR="0" marT="1905" marB="0">
                    <a:lnL w="9161" cap="flat" cmpd="sng" algn="ctr">
                      <a:solidFill>
                        <a:srgbClr val="000000"/>
                      </a:solidFill>
                      <a:prstDash val="solid"/>
                      <a:round/>
                      <a:headEnd type="none" w="med" len="med"/>
                      <a:tailEnd type="none" w="med" len="med"/>
                    </a:lnL>
                    <a:lnR w="9159">
                      <a:solidFill>
                        <a:srgbClr val="000000"/>
                      </a:solidFill>
                      <a:prstDash val="solid"/>
                    </a:lnR>
                    <a:lnT w="9151" cap="flat" cmpd="sng" algn="ctr">
                      <a:solidFill>
                        <a:srgbClr val="000000"/>
                      </a:solidFill>
                      <a:prstDash val="solid"/>
                      <a:round/>
                      <a:headEnd type="none" w="med" len="med"/>
                      <a:tailEnd type="none" w="med" len="med"/>
                    </a:lnT>
                    <a:lnB w="9151" cap="flat" cmpd="sng" algn="ctr">
                      <a:solidFill>
                        <a:srgbClr val="000000"/>
                      </a:solidFill>
                      <a:prstDash val="solid"/>
                      <a:round/>
                      <a:headEnd type="none" w="med" len="med"/>
                      <a:tailEnd type="none" w="med" len="med"/>
                    </a:lnB>
                    <a:solidFill>
                      <a:srgbClr val="CFE2F5"/>
                    </a:solidFill>
                  </a:tcPr>
                </a:tc>
                <a:tc>
                  <a:txBody>
                    <a:bodyPr/>
                    <a:lstStyle/>
                    <a:p>
                      <a:pPr>
                        <a:lnSpc>
                          <a:spcPct val="100000"/>
                        </a:lnSpc>
                        <a:spcBef>
                          <a:spcPts val="15"/>
                        </a:spcBef>
                      </a:pPr>
                      <a:endParaRPr sz="1100" dirty="0">
                        <a:latin typeface="Times New Roman"/>
                        <a:cs typeface="Times New Roman"/>
                      </a:endParaRPr>
                    </a:p>
                    <a:p>
                      <a:pPr algn="ctr">
                        <a:lnSpc>
                          <a:spcPct val="100000"/>
                        </a:lnSpc>
                      </a:pPr>
                      <a:r>
                        <a:rPr sz="1000" spc="-5" dirty="0">
                          <a:latin typeface="Times New Roman"/>
                          <a:cs typeface="Times New Roman"/>
                        </a:rPr>
                        <a:t>No</a:t>
                      </a:r>
                      <a:endParaRPr sz="1000" dirty="0">
                        <a:latin typeface="Times New Roman"/>
                        <a:cs typeface="Times New Roman"/>
                      </a:endParaRPr>
                    </a:p>
                  </a:txBody>
                  <a:tcPr marL="0" marR="0" marT="1905" marB="0">
                    <a:lnL w="9159" cap="flat" cmpd="sng" algn="ctr">
                      <a:solidFill>
                        <a:srgbClr val="000000"/>
                      </a:solidFill>
                      <a:prstDash val="solid"/>
                      <a:round/>
                      <a:headEnd type="none" w="med" len="med"/>
                      <a:tailEnd type="none" w="med" len="med"/>
                    </a:lnL>
                    <a:lnR w="9161">
                      <a:solidFill>
                        <a:srgbClr val="000000"/>
                      </a:solidFill>
                      <a:prstDash val="solid"/>
                    </a:lnR>
                    <a:lnT w="9151" cap="flat" cmpd="sng" algn="ctr">
                      <a:solidFill>
                        <a:srgbClr val="000000"/>
                      </a:solidFill>
                      <a:prstDash val="solid"/>
                      <a:round/>
                      <a:headEnd type="none" w="med" len="med"/>
                      <a:tailEnd type="none" w="med" len="med"/>
                    </a:lnT>
                    <a:lnB w="9151" cap="flat" cmpd="sng" algn="ctr">
                      <a:solidFill>
                        <a:srgbClr val="000000"/>
                      </a:solidFill>
                      <a:prstDash val="solid"/>
                      <a:round/>
                      <a:headEnd type="none" w="med" len="med"/>
                      <a:tailEnd type="none" w="med" len="med"/>
                    </a:lnB>
                    <a:solidFill>
                      <a:srgbClr val="CFE2F5"/>
                    </a:solidFill>
                  </a:tcPr>
                </a:tc>
                <a:tc>
                  <a:txBody>
                    <a:bodyPr/>
                    <a:lstStyle/>
                    <a:p>
                      <a:pPr marL="27305" marR="161290">
                        <a:lnSpc>
                          <a:spcPct val="95600"/>
                        </a:lnSpc>
                        <a:spcBef>
                          <a:spcPts val="180"/>
                        </a:spcBef>
                      </a:pPr>
                      <a:r>
                        <a:rPr sz="1000" spc="-5" dirty="0">
                          <a:latin typeface="Times New Roman"/>
                          <a:cs typeface="Times New Roman"/>
                        </a:rPr>
                        <a:t>Corrosion </a:t>
                      </a:r>
                      <a:r>
                        <a:rPr sz="1000" dirty="0">
                          <a:latin typeface="Times New Roman"/>
                          <a:cs typeface="Times New Roman"/>
                        </a:rPr>
                        <a:t>of </a:t>
                      </a:r>
                      <a:r>
                        <a:rPr sz="1000" spc="-5" dirty="0">
                          <a:latin typeface="Times New Roman"/>
                          <a:cs typeface="Times New Roman"/>
                        </a:rPr>
                        <a:t>household  plumbing systems; </a:t>
                      </a:r>
                      <a:r>
                        <a:rPr sz="1000" dirty="0">
                          <a:latin typeface="Times New Roman"/>
                          <a:cs typeface="Times New Roman"/>
                        </a:rPr>
                        <a:t>Erosion of  </a:t>
                      </a:r>
                      <a:r>
                        <a:rPr sz="1000" spc="-5" dirty="0">
                          <a:latin typeface="Times New Roman"/>
                          <a:cs typeface="Times New Roman"/>
                        </a:rPr>
                        <a:t>natural</a:t>
                      </a:r>
                      <a:r>
                        <a:rPr sz="1000" spc="-75" dirty="0">
                          <a:latin typeface="Times New Roman"/>
                          <a:cs typeface="Times New Roman"/>
                        </a:rPr>
                        <a:t> </a:t>
                      </a:r>
                      <a:r>
                        <a:rPr sz="1000" spc="-5" dirty="0">
                          <a:latin typeface="Times New Roman"/>
                          <a:cs typeface="Times New Roman"/>
                        </a:rPr>
                        <a:t>deposits</a:t>
                      </a:r>
                      <a:endParaRPr sz="1000">
                        <a:latin typeface="Times New Roman"/>
                        <a:cs typeface="Times New Roman"/>
                      </a:endParaRPr>
                    </a:p>
                  </a:txBody>
                  <a:tcPr marL="0" marR="0" marT="22860" marB="0">
                    <a:lnL w="9161">
                      <a:solidFill>
                        <a:srgbClr val="000000"/>
                      </a:solidFill>
                      <a:prstDash val="solid"/>
                    </a:lnL>
                    <a:lnR w="7062">
                      <a:solidFill>
                        <a:srgbClr val="000000"/>
                      </a:solidFill>
                      <a:prstDash val="solid"/>
                    </a:lnR>
                    <a:lnT w="9151">
                      <a:solidFill>
                        <a:srgbClr val="000000"/>
                      </a:solidFill>
                      <a:prstDash val="solid"/>
                    </a:lnT>
                    <a:lnB w="9151">
                      <a:solidFill>
                        <a:srgbClr val="000000"/>
                      </a:solidFill>
                      <a:prstDash val="solid"/>
                    </a:lnB>
                    <a:solidFill>
                      <a:srgbClr val="CFE2F5"/>
                    </a:solidFill>
                  </a:tcPr>
                </a:tc>
                <a:extLst>
                  <a:ext uri="{0D108BD9-81ED-4DB2-BD59-A6C34878D82A}">
                    <a16:rowId xmlns:a16="http://schemas.microsoft.com/office/drawing/2014/main" val="3223870571"/>
                  </a:ext>
                </a:extLst>
              </a:tr>
              <a:tr h="177708">
                <a:tc gridSpan="8">
                  <a:txBody>
                    <a:bodyPr/>
                    <a:lstStyle/>
                    <a:p>
                      <a:pPr marL="24130">
                        <a:lnSpc>
                          <a:spcPct val="100000"/>
                        </a:lnSpc>
                        <a:spcBef>
                          <a:spcPts val="150"/>
                        </a:spcBef>
                      </a:pPr>
                      <a:r>
                        <a:rPr sz="1000" b="1" spc="-5" dirty="0">
                          <a:latin typeface="Times New Roman"/>
                          <a:cs typeface="Times New Roman"/>
                        </a:rPr>
                        <a:t>Inorganic</a:t>
                      </a:r>
                      <a:r>
                        <a:rPr sz="1000" b="1" spc="-45" dirty="0">
                          <a:latin typeface="Times New Roman"/>
                          <a:cs typeface="Times New Roman"/>
                        </a:rPr>
                        <a:t> </a:t>
                      </a:r>
                      <a:r>
                        <a:rPr sz="1000" b="1" spc="-5" dirty="0">
                          <a:latin typeface="Times New Roman"/>
                          <a:cs typeface="Times New Roman"/>
                        </a:rPr>
                        <a:t>Contaminants</a:t>
                      </a:r>
                      <a:endParaRPr sz="1000" dirty="0">
                        <a:latin typeface="Times New Roman"/>
                        <a:cs typeface="Times New Roman"/>
                      </a:endParaRPr>
                    </a:p>
                  </a:txBody>
                  <a:tcPr marL="0" marR="0" marT="19050" marB="0">
                    <a:lnL w="9152">
                      <a:solidFill>
                        <a:srgbClr val="000000"/>
                      </a:solidFill>
                      <a:prstDash val="solid"/>
                    </a:lnL>
                    <a:lnR w="7062">
                      <a:solidFill>
                        <a:srgbClr val="000000"/>
                      </a:solidFill>
                      <a:prstDash val="solid"/>
                    </a:lnR>
                    <a:lnT w="9150" cap="flat" cmpd="sng" algn="ctr">
                      <a:solidFill>
                        <a:srgbClr val="000000"/>
                      </a:solidFill>
                      <a:prstDash val="solid"/>
                      <a:round/>
                      <a:headEnd type="none" w="med" len="med"/>
                      <a:tailEnd type="none" w="med" len="med"/>
                    </a:lnT>
                    <a:lnB w="9151">
                      <a:solidFill>
                        <a:srgbClr val="000000"/>
                      </a:solidFill>
                      <a:prstDash val="solid"/>
                    </a:lnB>
                    <a:solidFill>
                      <a:srgbClr val="D3D3D3"/>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2454298845"/>
                  </a:ext>
                </a:extLst>
              </a:tr>
              <a:tr h="519901">
                <a:tc>
                  <a:txBody>
                    <a:bodyPr/>
                    <a:lstStyle/>
                    <a:p>
                      <a:pPr marL="24130" marR="286385">
                        <a:lnSpc>
                          <a:spcPts val="1140"/>
                        </a:lnSpc>
                        <a:spcBef>
                          <a:spcPts val="790"/>
                        </a:spcBef>
                      </a:pPr>
                      <a:r>
                        <a:rPr sz="1000" spc="-5" dirty="0">
                          <a:latin typeface="Times New Roman"/>
                          <a:cs typeface="Times New Roman"/>
                        </a:rPr>
                        <a:t>Lead - action level at  consumer taps</a:t>
                      </a:r>
                      <a:r>
                        <a:rPr sz="1000" spc="-55" dirty="0">
                          <a:latin typeface="Times New Roman"/>
                          <a:cs typeface="Times New Roman"/>
                        </a:rPr>
                        <a:t> </a:t>
                      </a:r>
                      <a:r>
                        <a:rPr sz="1000" dirty="0">
                          <a:latin typeface="Times New Roman"/>
                          <a:cs typeface="Times New Roman"/>
                        </a:rPr>
                        <a:t>(ppb)</a:t>
                      </a:r>
                    </a:p>
                  </a:txBody>
                  <a:tcPr marL="0" marR="0" marT="100330" marB="0">
                    <a:lnL w="9152">
                      <a:solidFill>
                        <a:srgbClr val="000000"/>
                      </a:solidFill>
                      <a:prstDash val="solid"/>
                    </a:lnL>
                    <a:lnR w="9157">
                      <a:solidFill>
                        <a:srgbClr val="000000"/>
                      </a:solidFill>
                      <a:prstDash val="solid"/>
                    </a:lnR>
                    <a:lnT w="9151" cap="flat" cmpd="sng" algn="ctr">
                      <a:solidFill>
                        <a:srgbClr val="000000"/>
                      </a:solidFill>
                      <a:prstDash val="solid"/>
                      <a:round/>
                      <a:headEnd type="none" w="med" len="med"/>
                      <a:tailEnd type="none" w="med" len="med"/>
                    </a:lnT>
                    <a:lnB w="9151">
                      <a:solidFill>
                        <a:srgbClr val="000000"/>
                      </a:solidFill>
                      <a:prstDash val="solid"/>
                    </a:lnB>
                    <a:solidFill>
                      <a:srgbClr val="CFE2F5"/>
                    </a:solidFill>
                  </a:tcPr>
                </a:tc>
                <a:tc>
                  <a:txBody>
                    <a:bodyPr/>
                    <a:lstStyle/>
                    <a:p>
                      <a:pPr>
                        <a:lnSpc>
                          <a:spcPct val="100000"/>
                        </a:lnSpc>
                        <a:spcBef>
                          <a:spcPts val="5"/>
                        </a:spcBef>
                      </a:pPr>
                      <a:endParaRPr sz="1100" dirty="0">
                        <a:latin typeface="Times New Roman"/>
                        <a:cs typeface="Times New Roman"/>
                      </a:endParaRPr>
                    </a:p>
                    <a:p>
                      <a:pPr marL="635" algn="ctr">
                        <a:lnSpc>
                          <a:spcPct val="100000"/>
                        </a:lnSpc>
                      </a:pPr>
                      <a:r>
                        <a:rPr sz="1000" dirty="0">
                          <a:latin typeface="Times New Roman"/>
                          <a:cs typeface="Times New Roman"/>
                        </a:rPr>
                        <a:t>0</a:t>
                      </a:r>
                    </a:p>
                  </a:txBody>
                  <a:tcPr marL="0" marR="0" marT="635" marB="0">
                    <a:lnL w="9157" cap="flat" cmpd="sng" algn="ctr">
                      <a:solidFill>
                        <a:srgbClr val="000000"/>
                      </a:solidFill>
                      <a:prstDash val="solid"/>
                      <a:round/>
                      <a:headEnd type="none" w="med" len="med"/>
                      <a:tailEnd type="none" w="med" len="med"/>
                    </a:lnL>
                    <a:lnR w="9155">
                      <a:solidFill>
                        <a:srgbClr val="000000"/>
                      </a:solidFill>
                      <a:prstDash val="solid"/>
                    </a:lnR>
                    <a:lnT w="9151" cap="flat" cmpd="sng" algn="ctr">
                      <a:solidFill>
                        <a:srgbClr val="000000"/>
                      </a:solidFill>
                      <a:prstDash val="solid"/>
                      <a:round/>
                      <a:headEnd type="none" w="med" len="med"/>
                      <a:tailEnd type="none" w="med" len="med"/>
                    </a:lnT>
                    <a:lnB w="9151">
                      <a:solidFill>
                        <a:srgbClr val="000000"/>
                      </a:solidFill>
                      <a:prstDash val="solid"/>
                    </a:lnB>
                    <a:solidFill>
                      <a:srgbClr val="CFE2F5"/>
                    </a:solidFill>
                  </a:tcPr>
                </a:tc>
                <a:tc>
                  <a:txBody>
                    <a:bodyPr/>
                    <a:lstStyle/>
                    <a:p>
                      <a:pPr>
                        <a:lnSpc>
                          <a:spcPct val="100000"/>
                        </a:lnSpc>
                        <a:spcBef>
                          <a:spcPts val="5"/>
                        </a:spcBef>
                      </a:pPr>
                      <a:endParaRPr sz="1100" dirty="0">
                        <a:latin typeface="Times New Roman"/>
                        <a:cs typeface="Times New Roman"/>
                      </a:endParaRPr>
                    </a:p>
                    <a:p>
                      <a:pPr marL="1270" algn="ctr">
                        <a:lnSpc>
                          <a:spcPct val="100000"/>
                        </a:lnSpc>
                      </a:pPr>
                      <a:r>
                        <a:rPr sz="1000" dirty="0">
                          <a:latin typeface="Times New Roman"/>
                          <a:cs typeface="Times New Roman"/>
                        </a:rPr>
                        <a:t>15</a:t>
                      </a:r>
                    </a:p>
                  </a:txBody>
                  <a:tcPr marL="0" marR="0" marT="635" marB="0">
                    <a:lnL w="9155" cap="flat" cmpd="sng" algn="ctr">
                      <a:solidFill>
                        <a:srgbClr val="000000"/>
                      </a:solidFill>
                      <a:prstDash val="solid"/>
                      <a:round/>
                      <a:headEnd type="none" w="med" len="med"/>
                      <a:tailEnd type="none" w="med" len="med"/>
                    </a:lnL>
                    <a:lnR w="9158">
                      <a:solidFill>
                        <a:srgbClr val="000000"/>
                      </a:solidFill>
                      <a:prstDash val="solid"/>
                    </a:lnR>
                    <a:lnT w="9151" cap="flat" cmpd="sng" algn="ctr">
                      <a:solidFill>
                        <a:srgbClr val="000000"/>
                      </a:solidFill>
                      <a:prstDash val="solid"/>
                      <a:round/>
                      <a:headEnd type="none" w="med" len="med"/>
                      <a:tailEnd type="none" w="med" len="med"/>
                    </a:lnT>
                    <a:lnB w="9151">
                      <a:solidFill>
                        <a:srgbClr val="000000"/>
                      </a:solidFill>
                      <a:prstDash val="solid"/>
                    </a:lnB>
                    <a:solidFill>
                      <a:srgbClr val="CFE2F5"/>
                    </a:solidFill>
                  </a:tcPr>
                </a:tc>
                <a:tc>
                  <a:txBody>
                    <a:bodyPr/>
                    <a:lstStyle/>
                    <a:p>
                      <a:pPr marL="116839">
                        <a:lnSpc>
                          <a:spcPct val="100000"/>
                        </a:lnSpc>
                      </a:pPr>
                      <a:endParaRPr lang="en-US" sz="1100" dirty="0">
                        <a:latin typeface="Times New Roman"/>
                        <a:cs typeface="Times New Roman"/>
                      </a:endParaRPr>
                    </a:p>
                    <a:p>
                      <a:pPr marL="116839">
                        <a:lnSpc>
                          <a:spcPct val="100000"/>
                        </a:lnSpc>
                      </a:pPr>
                      <a:r>
                        <a:rPr lang="en-US" sz="1100" dirty="0">
                          <a:latin typeface="Times New Roman"/>
                          <a:cs typeface="Times New Roman"/>
                        </a:rPr>
                        <a:t>ND</a:t>
                      </a:r>
                      <a:endParaRPr sz="1000" dirty="0">
                        <a:latin typeface="Times New Roman"/>
                        <a:cs typeface="Times New Roman"/>
                      </a:endParaRPr>
                    </a:p>
                  </a:txBody>
                  <a:tcPr marL="0" marR="0" marT="635" marB="0">
                    <a:lnL w="9158">
                      <a:solidFill>
                        <a:srgbClr val="000000"/>
                      </a:solidFill>
                      <a:prstDash val="solid"/>
                    </a:lnL>
                    <a:lnR w="9158">
                      <a:solidFill>
                        <a:srgbClr val="000000"/>
                      </a:solidFill>
                      <a:prstDash val="solid"/>
                    </a:lnR>
                    <a:lnT w="9151">
                      <a:solidFill>
                        <a:srgbClr val="000000"/>
                      </a:solidFill>
                      <a:prstDash val="solid"/>
                    </a:lnT>
                    <a:lnB w="9151">
                      <a:solidFill>
                        <a:srgbClr val="000000"/>
                      </a:solidFill>
                      <a:prstDash val="solid"/>
                    </a:lnB>
                    <a:solidFill>
                      <a:srgbClr val="CFE2F5"/>
                    </a:solidFill>
                  </a:tcPr>
                </a:tc>
                <a:tc>
                  <a:txBody>
                    <a:bodyPr/>
                    <a:lstStyle/>
                    <a:p>
                      <a:pPr>
                        <a:lnSpc>
                          <a:spcPct val="100000"/>
                        </a:lnSpc>
                        <a:spcBef>
                          <a:spcPts val="5"/>
                        </a:spcBef>
                      </a:pPr>
                      <a:endParaRPr sz="1100" dirty="0">
                        <a:latin typeface="Times New Roman"/>
                        <a:cs typeface="Times New Roman"/>
                      </a:endParaRPr>
                    </a:p>
                    <a:p>
                      <a:pPr marL="97155">
                        <a:lnSpc>
                          <a:spcPct val="100000"/>
                        </a:lnSpc>
                      </a:pPr>
                      <a:r>
                        <a:rPr sz="1000" dirty="0">
                          <a:latin typeface="Times New Roman"/>
                          <a:cs typeface="Times New Roman"/>
                        </a:rPr>
                        <a:t>20</a:t>
                      </a:r>
                      <a:r>
                        <a:rPr lang="en-US" sz="1000" dirty="0">
                          <a:latin typeface="Times New Roman"/>
                          <a:cs typeface="Times New Roman"/>
                        </a:rPr>
                        <a:t>23</a:t>
                      </a:r>
                      <a:endParaRPr sz="1000" dirty="0">
                        <a:latin typeface="Times New Roman"/>
                        <a:cs typeface="Times New Roman"/>
                      </a:endParaRPr>
                    </a:p>
                  </a:txBody>
                  <a:tcPr marL="0" marR="0" marT="635" marB="0">
                    <a:lnL w="9158" cap="flat" cmpd="sng" algn="ctr">
                      <a:solidFill>
                        <a:srgbClr val="000000"/>
                      </a:solidFill>
                      <a:prstDash val="solid"/>
                      <a:round/>
                      <a:headEnd type="none" w="med" len="med"/>
                      <a:tailEnd type="none" w="med" len="med"/>
                    </a:lnL>
                    <a:lnR w="9155">
                      <a:solidFill>
                        <a:srgbClr val="000000"/>
                      </a:solidFill>
                      <a:prstDash val="solid"/>
                    </a:lnR>
                    <a:lnT w="9151" cap="flat" cmpd="sng" algn="ctr">
                      <a:solidFill>
                        <a:srgbClr val="000000"/>
                      </a:solidFill>
                      <a:prstDash val="solid"/>
                      <a:round/>
                      <a:headEnd type="none" w="med" len="med"/>
                      <a:tailEnd type="none" w="med" len="med"/>
                    </a:lnT>
                    <a:lnB w="9151">
                      <a:solidFill>
                        <a:srgbClr val="000000"/>
                      </a:solidFill>
                      <a:prstDash val="solid"/>
                    </a:lnB>
                    <a:solidFill>
                      <a:srgbClr val="CFE2F5"/>
                    </a:solidFill>
                  </a:tcPr>
                </a:tc>
                <a:tc>
                  <a:txBody>
                    <a:bodyPr/>
                    <a:lstStyle/>
                    <a:p>
                      <a:pPr>
                        <a:lnSpc>
                          <a:spcPct val="100000"/>
                        </a:lnSpc>
                        <a:spcBef>
                          <a:spcPts val="5"/>
                        </a:spcBef>
                      </a:pPr>
                      <a:endParaRPr sz="1100" dirty="0">
                        <a:latin typeface="Times New Roman"/>
                        <a:cs typeface="Times New Roman"/>
                      </a:endParaRPr>
                    </a:p>
                    <a:p>
                      <a:pPr marR="1905" algn="ctr">
                        <a:lnSpc>
                          <a:spcPct val="100000"/>
                        </a:lnSpc>
                      </a:pPr>
                      <a:r>
                        <a:rPr sz="1000" dirty="0">
                          <a:latin typeface="Times New Roman"/>
                          <a:cs typeface="Times New Roman"/>
                        </a:rPr>
                        <a:t>0</a:t>
                      </a:r>
                    </a:p>
                  </a:txBody>
                  <a:tcPr marL="0" marR="0" marT="635" marB="0">
                    <a:lnL w="9155" cap="flat" cmpd="sng" algn="ctr">
                      <a:solidFill>
                        <a:srgbClr val="000000"/>
                      </a:solidFill>
                      <a:prstDash val="solid"/>
                      <a:round/>
                      <a:headEnd type="none" w="med" len="med"/>
                      <a:tailEnd type="none" w="med" len="med"/>
                    </a:lnL>
                    <a:lnR w="9157">
                      <a:solidFill>
                        <a:srgbClr val="000000"/>
                      </a:solidFill>
                      <a:prstDash val="solid"/>
                    </a:lnR>
                    <a:lnT w="9151" cap="flat" cmpd="sng" algn="ctr">
                      <a:solidFill>
                        <a:srgbClr val="000000"/>
                      </a:solidFill>
                      <a:prstDash val="solid"/>
                      <a:round/>
                      <a:headEnd type="none" w="med" len="med"/>
                      <a:tailEnd type="none" w="med" len="med"/>
                    </a:lnT>
                    <a:lnB w="9150">
                      <a:solidFill>
                        <a:srgbClr val="000000"/>
                      </a:solidFill>
                      <a:prstDash val="solid"/>
                    </a:lnB>
                    <a:solidFill>
                      <a:srgbClr val="CFE2F5"/>
                    </a:solidFill>
                  </a:tcPr>
                </a:tc>
                <a:tc>
                  <a:txBody>
                    <a:bodyPr/>
                    <a:lstStyle/>
                    <a:p>
                      <a:pPr>
                        <a:lnSpc>
                          <a:spcPct val="100000"/>
                        </a:lnSpc>
                        <a:spcBef>
                          <a:spcPts val="5"/>
                        </a:spcBef>
                      </a:pPr>
                      <a:endParaRPr sz="1100">
                        <a:latin typeface="Times New Roman"/>
                        <a:cs typeface="Times New Roman"/>
                      </a:endParaRPr>
                    </a:p>
                    <a:p>
                      <a:pPr algn="ctr">
                        <a:lnSpc>
                          <a:spcPct val="100000"/>
                        </a:lnSpc>
                      </a:pPr>
                      <a:r>
                        <a:rPr sz="1000" spc="-5" dirty="0">
                          <a:latin typeface="Times New Roman"/>
                          <a:cs typeface="Times New Roman"/>
                        </a:rPr>
                        <a:t>No</a:t>
                      </a:r>
                      <a:endParaRPr sz="1000">
                        <a:latin typeface="Times New Roman"/>
                        <a:cs typeface="Times New Roman"/>
                      </a:endParaRPr>
                    </a:p>
                  </a:txBody>
                  <a:tcPr marL="0" marR="0" marT="635" marB="0">
                    <a:lnL w="9157" cap="flat" cmpd="sng" algn="ctr">
                      <a:solidFill>
                        <a:srgbClr val="000000"/>
                      </a:solidFill>
                      <a:prstDash val="solid"/>
                      <a:round/>
                      <a:headEnd type="none" w="med" len="med"/>
                      <a:tailEnd type="none" w="med" len="med"/>
                    </a:lnL>
                    <a:lnR w="9157">
                      <a:solidFill>
                        <a:srgbClr val="000000"/>
                      </a:solidFill>
                      <a:prstDash val="solid"/>
                    </a:lnR>
                    <a:lnT w="9151" cap="flat" cmpd="sng" algn="ctr">
                      <a:solidFill>
                        <a:srgbClr val="000000"/>
                      </a:solidFill>
                      <a:prstDash val="solid"/>
                      <a:round/>
                      <a:headEnd type="none" w="med" len="med"/>
                      <a:tailEnd type="none" w="med" len="med"/>
                    </a:lnT>
                    <a:lnB w="9150">
                      <a:solidFill>
                        <a:srgbClr val="000000"/>
                      </a:solidFill>
                      <a:prstDash val="solid"/>
                    </a:lnB>
                    <a:solidFill>
                      <a:srgbClr val="CFE2F5"/>
                    </a:solidFill>
                  </a:tcPr>
                </a:tc>
                <a:tc>
                  <a:txBody>
                    <a:bodyPr/>
                    <a:lstStyle/>
                    <a:p>
                      <a:pPr marL="27305" marR="161290">
                        <a:lnSpc>
                          <a:spcPct val="95600"/>
                        </a:lnSpc>
                        <a:spcBef>
                          <a:spcPts val="180"/>
                        </a:spcBef>
                      </a:pPr>
                      <a:r>
                        <a:rPr sz="1000" spc="-5" dirty="0">
                          <a:latin typeface="Times New Roman"/>
                          <a:cs typeface="Times New Roman"/>
                        </a:rPr>
                        <a:t>Corrosion </a:t>
                      </a:r>
                      <a:r>
                        <a:rPr sz="1000" dirty="0">
                          <a:latin typeface="Times New Roman"/>
                          <a:cs typeface="Times New Roman"/>
                        </a:rPr>
                        <a:t>of </a:t>
                      </a:r>
                      <a:r>
                        <a:rPr sz="1000" spc="-5" dirty="0">
                          <a:latin typeface="Times New Roman"/>
                          <a:cs typeface="Times New Roman"/>
                        </a:rPr>
                        <a:t>household  plumbing systems; </a:t>
                      </a:r>
                      <a:r>
                        <a:rPr sz="1000" dirty="0">
                          <a:latin typeface="Times New Roman"/>
                          <a:cs typeface="Times New Roman"/>
                        </a:rPr>
                        <a:t>Erosion of  </a:t>
                      </a:r>
                      <a:r>
                        <a:rPr sz="1000" spc="-5" dirty="0">
                          <a:latin typeface="Times New Roman"/>
                          <a:cs typeface="Times New Roman"/>
                        </a:rPr>
                        <a:t>natural</a:t>
                      </a:r>
                      <a:r>
                        <a:rPr sz="1000" spc="-75" dirty="0">
                          <a:latin typeface="Times New Roman"/>
                          <a:cs typeface="Times New Roman"/>
                        </a:rPr>
                        <a:t> </a:t>
                      </a:r>
                      <a:r>
                        <a:rPr sz="1000" spc="-5" dirty="0">
                          <a:latin typeface="Times New Roman"/>
                          <a:cs typeface="Times New Roman"/>
                        </a:rPr>
                        <a:t>deposits</a:t>
                      </a:r>
                      <a:endParaRPr sz="1000" dirty="0">
                        <a:latin typeface="Times New Roman"/>
                        <a:cs typeface="Times New Roman"/>
                      </a:endParaRPr>
                    </a:p>
                  </a:txBody>
                  <a:tcPr marL="0" marR="0" marT="22860" marB="0">
                    <a:lnL w="9157">
                      <a:solidFill>
                        <a:srgbClr val="000000"/>
                      </a:solidFill>
                      <a:prstDash val="solid"/>
                    </a:lnL>
                    <a:lnR w="7062">
                      <a:solidFill>
                        <a:srgbClr val="000000"/>
                      </a:solidFill>
                      <a:prstDash val="solid"/>
                    </a:lnR>
                    <a:lnT w="9151">
                      <a:solidFill>
                        <a:srgbClr val="000000"/>
                      </a:solidFill>
                      <a:prstDash val="solid"/>
                    </a:lnT>
                    <a:lnB w="9150">
                      <a:solidFill>
                        <a:srgbClr val="000000"/>
                      </a:solidFill>
                      <a:prstDash val="solid"/>
                    </a:lnB>
                    <a:solidFill>
                      <a:srgbClr val="CFE2F5"/>
                    </a:solidFill>
                  </a:tcPr>
                </a:tc>
                <a:extLst>
                  <a:ext uri="{0D108BD9-81ED-4DB2-BD59-A6C34878D82A}">
                    <a16:rowId xmlns:a16="http://schemas.microsoft.com/office/drawing/2014/main" val="4092063184"/>
                  </a:ext>
                </a:extLst>
              </a:tr>
            </a:tbl>
          </a:graphicData>
        </a:graphic>
      </p:graphicFrame>
    </p:spTree>
    <p:extLst>
      <p:ext uri="{BB962C8B-B14F-4D97-AF65-F5344CB8AC3E}">
        <p14:creationId xmlns:p14="http://schemas.microsoft.com/office/powerpoint/2010/main" val="13182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sz="quarter" idx="7"/>
          </p:nvPr>
        </p:nvSpPr>
        <p:spPr>
          <a:xfrm>
            <a:off x="7135719" y="9753600"/>
            <a:ext cx="516890" cy="130805"/>
          </a:xfrm>
          <a:prstGeom prst="rect">
            <a:avLst/>
          </a:prstGeom>
        </p:spPr>
        <p:txBody>
          <a:bodyPr vert="horz" wrap="square" lIns="0" tIns="7620" rIns="0" bIns="0" rtlCol="0">
            <a:spAutoFit/>
          </a:bodyPr>
          <a:lstStyle/>
          <a:p>
            <a:pPr marL="12700">
              <a:lnSpc>
                <a:spcPct val="100000"/>
              </a:lnSpc>
              <a:spcBef>
                <a:spcPts val="60"/>
              </a:spcBef>
            </a:pPr>
            <a:r>
              <a:rPr spc="-5" dirty="0"/>
              <a:t>Page </a:t>
            </a:r>
            <a:fld id="{81D60167-4931-47E6-BA6A-407CBD079E47}" type="slidenum">
              <a:rPr smtClean="0"/>
              <a:t>7</a:t>
            </a:fld>
            <a:r>
              <a:rPr dirty="0"/>
              <a:t> of</a:t>
            </a:r>
            <a:r>
              <a:rPr lang="en-US" dirty="0"/>
              <a:t> </a:t>
            </a:r>
            <a:r>
              <a:rPr spc="-120" dirty="0"/>
              <a:t> </a:t>
            </a:r>
            <a:r>
              <a:rPr lang="en-US" dirty="0"/>
              <a:t>6</a:t>
            </a:r>
            <a:endParaRPr dirty="0"/>
          </a:p>
        </p:txBody>
      </p:sp>
      <p:graphicFrame>
        <p:nvGraphicFramePr>
          <p:cNvPr id="2" name="object 2"/>
          <p:cNvGraphicFramePr>
            <a:graphicFrameLocks noGrp="1"/>
          </p:cNvGraphicFramePr>
          <p:nvPr>
            <p:extLst>
              <p:ext uri="{D42A27DB-BD31-4B8C-83A1-F6EECF244321}">
                <p14:modId xmlns:p14="http://schemas.microsoft.com/office/powerpoint/2010/main" val="386953381"/>
              </p:ext>
            </p:extLst>
          </p:nvPr>
        </p:nvGraphicFramePr>
        <p:xfrm>
          <a:off x="705617" y="419100"/>
          <a:ext cx="6430102" cy="8346733"/>
        </p:xfrm>
        <a:graphic>
          <a:graphicData uri="http://schemas.openxmlformats.org/drawingml/2006/table">
            <a:tbl>
              <a:tblPr firstRow="1" bandRow="1">
                <a:tableStyleId>{2D5ABB26-0587-4C30-8999-92F81FD0307C}</a:tableStyleId>
              </a:tblPr>
              <a:tblGrid>
                <a:gridCol w="1007461">
                  <a:extLst>
                    <a:ext uri="{9D8B030D-6E8A-4147-A177-3AD203B41FA5}">
                      <a16:colId xmlns:a16="http://schemas.microsoft.com/office/drawing/2014/main" val="20000"/>
                    </a:ext>
                  </a:extLst>
                </a:gridCol>
                <a:gridCol w="191922">
                  <a:extLst>
                    <a:ext uri="{9D8B030D-6E8A-4147-A177-3AD203B41FA5}">
                      <a16:colId xmlns:a16="http://schemas.microsoft.com/office/drawing/2014/main" val="20001"/>
                    </a:ext>
                  </a:extLst>
                </a:gridCol>
                <a:gridCol w="5230719">
                  <a:extLst>
                    <a:ext uri="{9D8B030D-6E8A-4147-A177-3AD203B41FA5}">
                      <a16:colId xmlns:a16="http://schemas.microsoft.com/office/drawing/2014/main" val="20002"/>
                    </a:ext>
                  </a:extLst>
                </a:gridCol>
              </a:tblGrid>
              <a:tr h="262014">
                <a:tc gridSpan="3">
                  <a:txBody>
                    <a:bodyPr/>
                    <a:lstStyle/>
                    <a:p>
                      <a:pPr marL="26034">
                        <a:lnSpc>
                          <a:spcPct val="100000"/>
                        </a:lnSpc>
                        <a:spcBef>
                          <a:spcPts val="215"/>
                        </a:spcBef>
                      </a:pPr>
                      <a:r>
                        <a:rPr sz="1200" b="1" spc="-60" dirty="0">
                          <a:latin typeface="Times New Roman"/>
                          <a:cs typeface="Times New Roman"/>
                        </a:rPr>
                        <a:t>Unit</a:t>
                      </a:r>
                      <a:r>
                        <a:rPr sz="1200" b="1" spc="-114" dirty="0">
                          <a:latin typeface="Times New Roman"/>
                          <a:cs typeface="Times New Roman"/>
                        </a:rPr>
                        <a:t> </a:t>
                      </a:r>
                      <a:r>
                        <a:rPr sz="1200" b="1" spc="-55" dirty="0">
                          <a:latin typeface="Times New Roman"/>
                          <a:cs typeface="Times New Roman"/>
                        </a:rPr>
                        <a:t>Descriptions</a:t>
                      </a:r>
                      <a:endParaRPr sz="1200" dirty="0">
                        <a:latin typeface="Times New Roman"/>
                        <a:cs typeface="Times New Roman"/>
                      </a:endParaRPr>
                    </a:p>
                  </a:txBody>
                  <a:tcPr marL="0" marR="0" marT="27305" marB="0">
                    <a:lnL w="9909">
                      <a:solidFill>
                        <a:srgbClr val="000000"/>
                      </a:solidFill>
                      <a:prstDash val="solid"/>
                    </a:lnL>
                    <a:lnR w="7684">
                      <a:solidFill>
                        <a:srgbClr val="000000"/>
                      </a:solidFill>
                      <a:prstDash val="solid"/>
                    </a:lnR>
                    <a:lnT w="11229">
                      <a:solidFill>
                        <a:srgbClr val="000000"/>
                      </a:solidFill>
                      <a:prstDash val="solid"/>
                    </a:lnT>
                    <a:lnB w="11229">
                      <a:solidFill>
                        <a:srgbClr val="000000"/>
                      </a:solidFill>
                      <a:prstDash val="solid"/>
                    </a:lnB>
                    <a:solidFill>
                      <a:srgbClr val="D3D3D3"/>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260145">
                <a:tc gridSpan="2">
                  <a:txBody>
                    <a:bodyPr/>
                    <a:lstStyle/>
                    <a:p>
                      <a:pPr algn="ctr">
                        <a:lnSpc>
                          <a:spcPct val="100000"/>
                        </a:lnSpc>
                        <a:spcBef>
                          <a:spcPts val="215"/>
                        </a:spcBef>
                      </a:pPr>
                      <a:r>
                        <a:rPr sz="1200" b="1" spc="-70" dirty="0">
                          <a:latin typeface="Times New Roman"/>
                          <a:cs typeface="Times New Roman"/>
                        </a:rPr>
                        <a:t>Term</a:t>
                      </a:r>
                      <a:endParaRPr sz="1200">
                        <a:latin typeface="Times New Roman"/>
                        <a:cs typeface="Times New Roman"/>
                      </a:endParaRPr>
                    </a:p>
                  </a:txBody>
                  <a:tcPr marL="0" marR="0" marT="27305" marB="0">
                    <a:lnL w="9909">
                      <a:solidFill>
                        <a:srgbClr val="000000"/>
                      </a:solidFill>
                      <a:prstDash val="solid"/>
                    </a:lnL>
                    <a:lnR w="9909">
                      <a:solidFill>
                        <a:srgbClr val="000000"/>
                      </a:solidFill>
                      <a:prstDash val="solid"/>
                    </a:lnR>
                    <a:lnT w="11229">
                      <a:solidFill>
                        <a:srgbClr val="000000"/>
                      </a:solidFill>
                      <a:prstDash val="solid"/>
                    </a:lnT>
                    <a:lnB w="11229">
                      <a:solidFill>
                        <a:srgbClr val="000000"/>
                      </a:solidFill>
                      <a:prstDash val="solid"/>
                    </a:lnB>
                    <a:solidFill>
                      <a:srgbClr val="CFE2F5"/>
                    </a:solidFill>
                  </a:tcPr>
                </a:tc>
                <a:tc hMerge="1">
                  <a:txBody>
                    <a:bodyPr/>
                    <a:lstStyle/>
                    <a:p>
                      <a:endParaRPr/>
                    </a:p>
                  </a:txBody>
                  <a:tcPr marL="0" marR="0" marT="0" marB="0"/>
                </a:tc>
                <a:tc>
                  <a:txBody>
                    <a:bodyPr/>
                    <a:lstStyle/>
                    <a:p>
                      <a:pPr algn="ctr">
                        <a:lnSpc>
                          <a:spcPct val="100000"/>
                        </a:lnSpc>
                        <a:spcBef>
                          <a:spcPts val="215"/>
                        </a:spcBef>
                      </a:pPr>
                      <a:r>
                        <a:rPr sz="1200" b="1" spc="-55" dirty="0">
                          <a:latin typeface="Times New Roman"/>
                          <a:cs typeface="Times New Roman"/>
                        </a:rPr>
                        <a:t>Definition</a:t>
                      </a:r>
                      <a:endParaRPr sz="1200" dirty="0">
                        <a:latin typeface="Times New Roman"/>
                        <a:cs typeface="Times New Roman"/>
                      </a:endParaRPr>
                    </a:p>
                  </a:txBody>
                  <a:tcPr marL="0" marR="0" marT="27305" marB="0">
                    <a:lnL w="9909">
                      <a:solidFill>
                        <a:srgbClr val="000000"/>
                      </a:solidFill>
                      <a:prstDash val="solid"/>
                    </a:lnL>
                    <a:lnR w="7684">
                      <a:solidFill>
                        <a:srgbClr val="000000"/>
                      </a:solidFill>
                      <a:prstDash val="solid"/>
                    </a:lnR>
                    <a:lnT w="11229">
                      <a:solidFill>
                        <a:srgbClr val="000000"/>
                      </a:solidFill>
                      <a:prstDash val="solid"/>
                    </a:lnT>
                    <a:lnB w="11229">
                      <a:solidFill>
                        <a:srgbClr val="000000"/>
                      </a:solidFill>
                      <a:prstDash val="solid"/>
                    </a:lnB>
                    <a:solidFill>
                      <a:srgbClr val="CFE2F5"/>
                    </a:solidFill>
                  </a:tcPr>
                </a:tc>
                <a:extLst>
                  <a:ext uri="{0D108BD9-81ED-4DB2-BD59-A6C34878D82A}">
                    <a16:rowId xmlns:a16="http://schemas.microsoft.com/office/drawing/2014/main" val="10001"/>
                  </a:ext>
                </a:extLst>
              </a:tr>
              <a:tr h="262014">
                <a:tc gridSpan="2">
                  <a:txBody>
                    <a:bodyPr/>
                    <a:lstStyle/>
                    <a:p>
                      <a:pPr marL="1270" algn="ctr">
                        <a:lnSpc>
                          <a:spcPct val="100000"/>
                        </a:lnSpc>
                        <a:spcBef>
                          <a:spcPts val="185"/>
                        </a:spcBef>
                      </a:pPr>
                      <a:r>
                        <a:rPr sz="1200" spc="-70" dirty="0">
                          <a:latin typeface="Times New Roman"/>
                          <a:cs typeface="Times New Roman"/>
                        </a:rPr>
                        <a:t>ppm</a:t>
                      </a:r>
                      <a:endParaRPr sz="1200">
                        <a:latin typeface="Times New Roman"/>
                        <a:cs typeface="Times New Roman"/>
                      </a:endParaRPr>
                    </a:p>
                  </a:txBody>
                  <a:tcPr marL="0" marR="0" marT="23495" marB="0">
                    <a:lnL w="9909">
                      <a:solidFill>
                        <a:srgbClr val="000000"/>
                      </a:solidFill>
                      <a:prstDash val="solid"/>
                    </a:lnL>
                    <a:lnR w="9909">
                      <a:solidFill>
                        <a:srgbClr val="000000"/>
                      </a:solidFill>
                      <a:prstDash val="solid"/>
                    </a:lnR>
                    <a:lnT w="11229">
                      <a:solidFill>
                        <a:srgbClr val="000000"/>
                      </a:solidFill>
                      <a:prstDash val="solid"/>
                    </a:lnT>
                    <a:lnB w="11227">
                      <a:solidFill>
                        <a:srgbClr val="000000"/>
                      </a:solidFill>
                      <a:prstDash val="solid"/>
                    </a:lnB>
                    <a:solidFill>
                      <a:srgbClr val="CFE2F5"/>
                    </a:solidFill>
                  </a:tcPr>
                </a:tc>
                <a:tc hMerge="1">
                  <a:txBody>
                    <a:bodyPr/>
                    <a:lstStyle/>
                    <a:p>
                      <a:endParaRPr/>
                    </a:p>
                  </a:txBody>
                  <a:tcPr marL="0" marR="0" marT="0" marB="0"/>
                </a:tc>
                <a:tc>
                  <a:txBody>
                    <a:bodyPr/>
                    <a:lstStyle/>
                    <a:p>
                      <a:pPr algn="ctr">
                        <a:lnSpc>
                          <a:spcPct val="100000"/>
                        </a:lnSpc>
                        <a:spcBef>
                          <a:spcPts val="185"/>
                        </a:spcBef>
                      </a:pPr>
                      <a:r>
                        <a:rPr sz="1200" spc="-70" dirty="0">
                          <a:latin typeface="Times New Roman"/>
                          <a:cs typeface="Times New Roman"/>
                        </a:rPr>
                        <a:t>ppm: </a:t>
                      </a:r>
                      <a:r>
                        <a:rPr sz="1200" spc="-50" dirty="0">
                          <a:latin typeface="Times New Roman"/>
                          <a:cs typeface="Times New Roman"/>
                        </a:rPr>
                        <a:t>parts per </a:t>
                      </a:r>
                      <a:r>
                        <a:rPr sz="1200" spc="-55" dirty="0">
                          <a:latin typeface="Times New Roman"/>
                          <a:cs typeface="Times New Roman"/>
                        </a:rPr>
                        <a:t>million, </a:t>
                      </a:r>
                      <a:r>
                        <a:rPr sz="1200" spc="-50" dirty="0">
                          <a:latin typeface="Times New Roman"/>
                          <a:cs typeface="Times New Roman"/>
                        </a:rPr>
                        <a:t>or </a:t>
                      </a:r>
                      <a:r>
                        <a:rPr sz="1200" spc="-60" dirty="0">
                          <a:latin typeface="Times New Roman"/>
                          <a:cs typeface="Times New Roman"/>
                        </a:rPr>
                        <a:t>milligrams </a:t>
                      </a:r>
                      <a:r>
                        <a:rPr sz="1200" spc="-50" dirty="0">
                          <a:latin typeface="Times New Roman"/>
                          <a:cs typeface="Times New Roman"/>
                        </a:rPr>
                        <a:t>per </a:t>
                      </a:r>
                      <a:r>
                        <a:rPr sz="1200" spc="-45" dirty="0">
                          <a:latin typeface="Times New Roman"/>
                          <a:cs typeface="Times New Roman"/>
                        </a:rPr>
                        <a:t>liter </a:t>
                      </a:r>
                      <a:r>
                        <a:rPr sz="1200" spc="-15" dirty="0">
                          <a:latin typeface="Times New Roman"/>
                          <a:cs typeface="Times New Roman"/>
                        </a:rPr>
                        <a:t> </a:t>
                      </a:r>
                      <a:r>
                        <a:rPr sz="1200" spc="-65" dirty="0">
                          <a:latin typeface="Times New Roman"/>
                          <a:cs typeface="Times New Roman"/>
                        </a:rPr>
                        <a:t>(mg/L)</a:t>
                      </a:r>
                      <a:endParaRPr sz="1200" dirty="0">
                        <a:latin typeface="Times New Roman"/>
                        <a:cs typeface="Times New Roman"/>
                      </a:endParaRPr>
                    </a:p>
                  </a:txBody>
                  <a:tcPr marL="0" marR="0" marT="23495" marB="0">
                    <a:lnL w="9909">
                      <a:solidFill>
                        <a:srgbClr val="000000"/>
                      </a:solidFill>
                      <a:prstDash val="solid"/>
                    </a:lnL>
                    <a:lnR w="7684">
                      <a:solidFill>
                        <a:srgbClr val="000000"/>
                      </a:solidFill>
                      <a:prstDash val="solid"/>
                    </a:lnR>
                    <a:lnT w="11229">
                      <a:solidFill>
                        <a:srgbClr val="000000"/>
                      </a:solidFill>
                      <a:prstDash val="solid"/>
                    </a:lnT>
                    <a:lnB w="11227">
                      <a:solidFill>
                        <a:srgbClr val="000000"/>
                      </a:solidFill>
                      <a:prstDash val="solid"/>
                    </a:lnB>
                    <a:solidFill>
                      <a:srgbClr val="CFE2F5"/>
                    </a:solidFill>
                  </a:tcPr>
                </a:tc>
                <a:extLst>
                  <a:ext uri="{0D108BD9-81ED-4DB2-BD59-A6C34878D82A}">
                    <a16:rowId xmlns:a16="http://schemas.microsoft.com/office/drawing/2014/main" val="10002"/>
                  </a:ext>
                </a:extLst>
              </a:tr>
              <a:tr h="260144">
                <a:tc gridSpan="2">
                  <a:txBody>
                    <a:bodyPr/>
                    <a:lstStyle/>
                    <a:p>
                      <a:pPr algn="ctr">
                        <a:lnSpc>
                          <a:spcPct val="100000"/>
                        </a:lnSpc>
                        <a:spcBef>
                          <a:spcPts val="185"/>
                        </a:spcBef>
                      </a:pPr>
                      <a:r>
                        <a:rPr sz="1200" spc="-60" dirty="0">
                          <a:latin typeface="Times New Roman"/>
                          <a:cs typeface="Times New Roman"/>
                        </a:rPr>
                        <a:t>ppb</a:t>
                      </a:r>
                      <a:endParaRPr sz="1200">
                        <a:latin typeface="Times New Roman"/>
                        <a:cs typeface="Times New Roman"/>
                      </a:endParaRPr>
                    </a:p>
                  </a:txBody>
                  <a:tcPr marL="0" marR="0" marT="23495" marB="0">
                    <a:lnL w="9909">
                      <a:solidFill>
                        <a:srgbClr val="000000"/>
                      </a:solidFill>
                      <a:prstDash val="solid"/>
                    </a:lnL>
                    <a:lnR w="9909">
                      <a:solidFill>
                        <a:srgbClr val="000000"/>
                      </a:solidFill>
                      <a:prstDash val="solid"/>
                    </a:lnR>
                    <a:lnT w="11227">
                      <a:solidFill>
                        <a:srgbClr val="000000"/>
                      </a:solidFill>
                      <a:prstDash val="solid"/>
                    </a:lnT>
                    <a:lnB w="11229">
                      <a:solidFill>
                        <a:srgbClr val="000000"/>
                      </a:solidFill>
                      <a:prstDash val="solid"/>
                    </a:lnB>
                    <a:solidFill>
                      <a:srgbClr val="CFE2F5"/>
                    </a:solidFill>
                  </a:tcPr>
                </a:tc>
                <a:tc hMerge="1">
                  <a:txBody>
                    <a:bodyPr/>
                    <a:lstStyle/>
                    <a:p>
                      <a:endParaRPr/>
                    </a:p>
                  </a:txBody>
                  <a:tcPr marL="0" marR="0" marT="0" marB="0"/>
                </a:tc>
                <a:tc>
                  <a:txBody>
                    <a:bodyPr/>
                    <a:lstStyle/>
                    <a:p>
                      <a:pPr algn="ctr">
                        <a:lnSpc>
                          <a:spcPct val="100000"/>
                        </a:lnSpc>
                        <a:spcBef>
                          <a:spcPts val="185"/>
                        </a:spcBef>
                      </a:pPr>
                      <a:r>
                        <a:rPr sz="1200" spc="-50" dirty="0">
                          <a:latin typeface="Times New Roman"/>
                          <a:cs typeface="Times New Roman"/>
                        </a:rPr>
                        <a:t>ppb: parts per billion, or </a:t>
                      </a:r>
                      <a:r>
                        <a:rPr sz="1200" spc="-65" dirty="0">
                          <a:latin typeface="Times New Roman"/>
                          <a:cs typeface="Times New Roman"/>
                        </a:rPr>
                        <a:t>micrograms </a:t>
                      </a:r>
                      <a:r>
                        <a:rPr sz="1200" spc="-50" dirty="0">
                          <a:latin typeface="Times New Roman"/>
                          <a:cs typeface="Times New Roman"/>
                        </a:rPr>
                        <a:t>per </a:t>
                      </a:r>
                      <a:r>
                        <a:rPr sz="1200" spc="-45" dirty="0">
                          <a:latin typeface="Times New Roman"/>
                          <a:cs typeface="Times New Roman"/>
                        </a:rPr>
                        <a:t>liter</a:t>
                      </a:r>
                      <a:r>
                        <a:rPr sz="1200" spc="155" dirty="0">
                          <a:latin typeface="Times New Roman"/>
                          <a:cs typeface="Times New Roman"/>
                        </a:rPr>
                        <a:t> </a:t>
                      </a:r>
                      <a:r>
                        <a:rPr sz="1200" spc="-60" dirty="0">
                          <a:latin typeface="Times New Roman"/>
                          <a:cs typeface="Times New Roman"/>
                        </a:rPr>
                        <a:t>(µg/L)</a:t>
                      </a:r>
                      <a:endParaRPr sz="1200" dirty="0">
                        <a:latin typeface="Times New Roman"/>
                        <a:cs typeface="Times New Roman"/>
                      </a:endParaRPr>
                    </a:p>
                  </a:txBody>
                  <a:tcPr marL="0" marR="0" marT="23495" marB="0">
                    <a:lnL w="9909">
                      <a:solidFill>
                        <a:srgbClr val="000000"/>
                      </a:solidFill>
                      <a:prstDash val="solid"/>
                    </a:lnL>
                    <a:lnR w="7684">
                      <a:solidFill>
                        <a:srgbClr val="000000"/>
                      </a:solidFill>
                      <a:prstDash val="solid"/>
                    </a:lnR>
                    <a:lnT w="11227">
                      <a:solidFill>
                        <a:srgbClr val="000000"/>
                      </a:solidFill>
                      <a:prstDash val="solid"/>
                    </a:lnT>
                    <a:lnB w="11229">
                      <a:solidFill>
                        <a:srgbClr val="000000"/>
                      </a:solidFill>
                      <a:prstDash val="solid"/>
                    </a:lnB>
                    <a:solidFill>
                      <a:srgbClr val="CFE2F5"/>
                    </a:solidFill>
                  </a:tcPr>
                </a:tc>
                <a:extLst>
                  <a:ext uri="{0D108BD9-81ED-4DB2-BD59-A6C34878D82A}">
                    <a16:rowId xmlns:a16="http://schemas.microsoft.com/office/drawing/2014/main" val="10003"/>
                  </a:ext>
                </a:extLst>
              </a:tr>
              <a:tr h="262014">
                <a:tc gridSpan="2">
                  <a:txBody>
                    <a:bodyPr/>
                    <a:lstStyle/>
                    <a:p>
                      <a:pPr algn="ctr">
                        <a:lnSpc>
                          <a:spcPct val="100000"/>
                        </a:lnSpc>
                        <a:spcBef>
                          <a:spcPts val="185"/>
                        </a:spcBef>
                      </a:pPr>
                      <a:r>
                        <a:rPr sz="1200" spc="-65" dirty="0">
                          <a:latin typeface="Times New Roman"/>
                          <a:cs typeface="Times New Roman"/>
                        </a:rPr>
                        <a:t>mg/L</a:t>
                      </a:r>
                      <a:endParaRPr sz="1200">
                        <a:latin typeface="Times New Roman"/>
                        <a:cs typeface="Times New Roman"/>
                      </a:endParaRPr>
                    </a:p>
                  </a:txBody>
                  <a:tcPr marL="0" marR="0" marT="23495" marB="0">
                    <a:lnL w="9909">
                      <a:solidFill>
                        <a:srgbClr val="000000"/>
                      </a:solidFill>
                      <a:prstDash val="solid"/>
                    </a:lnL>
                    <a:lnR w="9909">
                      <a:solidFill>
                        <a:srgbClr val="000000"/>
                      </a:solidFill>
                      <a:prstDash val="solid"/>
                    </a:lnR>
                    <a:lnT w="11229">
                      <a:solidFill>
                        <a:srgbClr val="000000"/>
                      </a:solidFill>
                      <a:prstDash val="solid"/>
                    </a:lnT>
                    <a:lnB w="11229">
                      <a:solidFill>
                        <a:srgbClr val="000000"/>
                      </a:solidFill>
                      <a:prstDash val="solid"/>
                    </a:lnB>
                    <a:solidFill>
                      <a:srgbClr val="CFE2F5"/>
                    </a:solidFill>
                  </a:tcPr>
                </a:tc>
                <a:tc hMerge="1">
                  <a:txBody>
                    <a:bodyPr/>
                    <a:lstStyle/>
                    <a:p>
                      <a:endParaRPr/>
                    </a:p>
                  </a:txBody>
                  <a:tcPr marL="0" marR="0" marT="0" marB="0"/>
                </a:tc>
                <a:tc>
                  <a:txBody>
                    <a:bodyPr/>
                    <a:lstStyle/>
                    <a:p>
                      <a:pPr algn="ctr">
                        <a:lnSpc>
                          <a:spcPct val="100000"/>
                        </a:lnSpc>
                        <a:spcBef>
                          <a:spcPts val="185"/>
                        </a:spcBef>
                      </a:pPr>
                      <a:r>
                        <a:rPr sz="1200" spc="-60" dirty="0">
                          <a:latin typeface="Times New Roman"/>
                          <a:cs typeface="Times New Roman"/>
                        </a:rPr>
                        <a:t>mg/L: </a:t>
                      </a:r>
                      <a:r>
                        <a:rPr sz="1200" spc="-70" dirty="0">
                          <a:latin typeface="Times New Roman"/>
                          <a:cs typeface="Times New Roman"/>
                        </a:rPr>
                        <a:t>Number </a:t>
                      </a:r>
                      <a:r>
                        <a:rPr sz="1200" spc="-50" dirty="0">
                          <a:latin typeface="Times New Roman"/>
                          <a:cs typeface="Times New Roman"/>
                        </a:rPr>
                        <a:t>of </a:t>
                      </a:r>
                      <a:r>
                        <a:rPr sz="1200" spc="-55" dirty="0">
                          <a:latin typeface="Times New Roman"/>
                          <a:cs typeface="Times New Roman"/>
                        </a:rPr>
                        <a:t>milligrams </a:t>
                      </a:r>
                      <a:r>
                        <a:rPr sz="1200" spc="-50" dirty="0">
                          <a:latin typeface="Times New Roman"/>
                          <a:cs typeface="Times New Roman"/>
                        </a:rPr>
                        <a:t>of </a:t>
                      </a:r>
                      <a:r>
                        <a:rPr sz="1200" spc="-55" dirty="0">
                          <a:latin typeface="Times New Roman"/>
                          <a:cs typeface="Times New Roman"/>
                        </a:rPr>
                        <a:t>substance </a:t>
                      </a:r>
                      <a:r>
                        <a:rPr sz="1200" spc="-45" dirty="0">
                          <a:latin typeface="Times New Roman"/>
                          <a:cs typeface="Times New Roman"/>
                        </a:rPr>
                        <a:t>in </a:t>
                      </a:r>
                      <a:r>
                        <a:rPr sz="1200" spc="-60" dirty="0">
                          <a:latin typeface="Times New Roman"/>
                          <a:cs typeface="Times New Roman"/>
                        </a:rPr>
                        <a:t>one </a:t>
                      </a:r>
                      <a:r>
                        <a:rPr sz="1200" spc="-45" dirty="0">
                          <a:latin typeface="Times New Roman"/>
                          <a:cs typeface="Times New Roman"/>
                        </a:rPr>
                        <a:t>liter </a:t>
                      </a:r>
                      <a:r>
                        <a:rPr sz="1200" spc="-50" dirty="0">
                          <a:latin typeface="Times New Roman"/>
                          <a:cs typeface="Times New Roman"/>
                        </a:rPr>
                        <a:t>of</a:t>
                      </a:r>
                      <a:r>
                        <a:rPr sz="1200" spc="190" dirty="0">
                          <a:latin typeface="Times New Roman"/>
                          <a:cs typeface="Times New Roman"/>
                        </a:rPr>
                        <a:t> </a:t>
                      </a:r>
                      <a:r>
                        <a:rPr sz="1200" spc="-55" dirty="0">
                          <a:latin typeface="Times New Roman"/>
                          <a:cs typeface="Times New Roman"/>
                        </a:rPr>
                        <a:t>water</a:t>
                      </a:r>
                      <a:endParaRPr sz="1200" dirty="0">
                        <a:latin typeface="Times New Roman"/>
                        <a:cs typeface="Times New Roman"/>
                      </a:endParaRPr>
                    </a:p>
                  </a:txBody>
                  <a:tcPr marL="0" marR="0" marT="23495" marB="0">
                    <a:lnL w="9909">
                      <a:solidFill>
                        <a:srgbClr val="000000"/>
                      </a:solidFill>
                      <a:prstDash val="solid"/>
                    </a:lnL>
                    <a:lnR w="7684">
                      <a:solidFill>
                        <a:srgbClr val="000000"/>
                      </a:solidFill>
                      <a:prstDash val="solid"/>
                    </a:lnR>
                    <a:lnT w="11229">
                      <a:solidFill>
                        <a:srgbClr val="000000"/>
                      </a:solidFill>
                      <a:prstDash val="solid"/>
                    </a:lnT>
                    <a:lnB w="11229">
                      <a:solidFill>
                        <a:srgbClr val="000000"/>
                      </a:solidFill>
                      <a:prstDash val="solid"/>
                    </a:lnB>
                    <a:solidFill>
                      <a:srgbClr val="CFE2F5"/>
                    </a:solidFill>
                  </a:tcPr>
                </a:tc>
                <a:extLst>
                  <a:ext uri="{0D108BD9-81ED-4DB2-BD59-A6C34878D82A}">
                    <a16:rowId xmlns:a16="http://schemas.microsoft.com/office/drawing/2014/main" val="10004"/>
                  </a:ext>
                </a:extLst>
              </a:tr>
              <a:tr h="260143">
                <a:tc gridSpan="2">
                  <a:txBody>
                    <a:bodyPr/>
                    <a:lstStyle/>
                    <a:p>
                      <a:pPr algn="ctr">
                        <a:lnSpc>
                          <a:spcPct val="100000"/>
                        </a:lnSpc>
                        <a:spcBef>
                          <a:spcPts val="185"/>
                        </a:spcBef>
                      </a:pPr>
                      <a:r>
                        <a:rPr sz="1200" spc="-60" dirty="0">
                          <a:latin typeface="Times New Roman"/>
                          <a:cs typeface="Times New Roman"/>
                        </a:rPr>
                        <a:t>pCi/L</a:t>
                      </a:r>
                      <a:endParaRPr sz="1200">
                        <a:latin typeface="Times New Roman"/>
                        <a:cs typeface="Times New Roman"/>
                      </a:endParaRPr>
                    </a:p>
                  </a:txBody>
                  <a:tcPr marL="0" marR="0" marT="23495" marB="0">
                    <a:lnL w="9909">
                      <a:solidFill>
                        <a:srgbClr val="000000"/>
                      </a:solidFill>
                      <a:prstDash val="solid"/>
                    </a:lnL>
                    <a:lnR w="9909">
                      <a:solidFill>
                        <a:srgbClr val="000000"/>
                      </a:solidFill>
                      <a:prstDash val="solid"/>
                    </a:lnR>
                    <a:lnT w="11229">
                      <a:solidFill>
                        <a:srgbClr val="000000"/>
                      </a:solidFill>
                      <a:prstDash val="solid"/>
                    </a:lnT>
                    <a:lnB w="11229">
                      <a:solidFill>
                        <a:srgbClr val="000000"/>
                      </a:solidFill>
                      <a:prstDash val="solid"/>
                    </a:lnB>
                    <a:solidFill>
                      <a:srgbClr val="CFE2F5"/>
                    </a:solidFill>
                  </a:tcPr>
                </a:tc>
                <a:tc hMerge="1">
                  <a:txBody>
                    <a:bodyPr/>
                    <a:lstStyle/>
                    <a:p>
                      <a:endParaRPr/>
                    </a:p>
                  </a:txBody>
                  <a:tcPr marL="0" marR="0" marT="0" marB="0"/>
                </a:tc>
                <a:tc>
                  <a:txBody>
                    <a:bodyPr/>
                    <a:lstStyle/>
                    <a:p>
                      <a:pPr algn="ctr">
                        <a:lnSpc>
                          <a:spcPct val="100000"/>
                        </a:lnSpc>
                        <a:spcBef>
                          <a:spcPts val="185"/>
                        </a:spcBef>
                      </a:pPr>
                      <a:r>
                        <a:rPr sz="1200" spc="-55" dirty="0">
                          <a:latin typeface="Times New Roman"/>
                          <a:cs typeface="Times New Roman"/>
                        </a:rPr>
                        <a:t>pCi/L: picocuries </a:t>
                      </a:r>
                      <a:r>
                        <a:rPr sz="1200" spc="-50" dirty="0">
                          <a:latin typeface="Times New Roman"/>
                          <a:cs typeface="Times New Roman"/>
                        </a:rPr>
                        <a:t>per </a:t>
                      </a:r>
                      <a:r>
                        <a:rPr sz="1200" spc="-45" dirty="0">
                          <a:latin typeface="Times New Roman"/>
                          <a:cs typeface="Times New Roman"/>
                        </a:rPr>
                        <a:t>liter </a:t>
                      </a:r>
                      <a:r>
                        <a:rPr sz="1200" spc="-50" dirty="0">
                          <a:latin typeface="Times New Roman"/>
                          <a:cs typeface="Times New Roman"/>
                        </a:rPr>
                        <a:t>(a </a:t>
                      </a:r>
                      <a:r>
                        <a:rPr sz="1200" spc="-60" dirty="0">
                          <a:latin typeface="Times New Roman"/>
                          <a:cs typeface="Times New Roman"/>
                        </a:rPr>
                        <a:t>measure </a:t>
                      </a:r>
                      <a:r>
                        <a:rPr sz="1200" spc="-50" dirty="0">
                          <a:latin typeface="Times New Roman"/>
                          <a:cs typeface="Times New Roman"/>
                        </a:rPr>
                        <a:t>of</a:t>
                      </a:r>
                      <a:r>
                        <a:rPr sz="1200" spc="120" dirty="0">
                          <a:latin typeface="Times New Roman"/>
                          <a:cs typeface="Times New Roman"/>
                        </a:rPr>
                        <a:t> </a:t>
                      </a:r>
                      <a:r>
                        <a:rPr sz="1200" spc="-50" dirty="0">
                          <a:latin typeface="Times New Roman"/>
                          <a:cs typeface="Times New Roman"/>
                        </a:rPr>
                        <a:t>radioactivity)</a:t>
                      </a:r>
                      <a:endParaRPr sz="1200" dirty="0">
                        <a:latin typeface="Times New Roman"/>
                        <a:cs typeface="Times New Roman"/>
                      </a:endParaRPr>
                    </a:p>
                  </a:txBody>
                  <a:tcPr marL="0" marR="0" marT="23495" marB="0">
                    <a:lnL w="9909">
                      <a:solidFill>
                        <a:srgbClr val="000000"/>
                      </a:solidFill>
                      <a:prstDash val="solid"/>
                    </a:lnL>
                    <a:lnR w="7684">
                      <a:solidFill>
                        <a:srgbClr val="000000"/>
                      </a:solidFill>
                      <a:prstDash val="solid"/>
                    </a:lnR>
                    <a:lnT w="11229">
                      <a:solidFill>
                        <a:srgbClr val="000000"/>
                      </a:solidFill>
                      <a:prstDash val="solid"/>
                    </a:lnT>
                    <a:lnB w="11229">
                      <a:solidFill>
                        <a:srgbClr val="000000"/>
                      </a:solidFill>
                      <a:prstDash val="solid"/>
                    </a:lnB>
                    <a:solidFill>
                      <a:srgbClr val="CFE2F5"/>
                    </a:solidFill>
                  </a:tcPr>
                </a:tc>
                <a:extLst>
                  <a:ext uri="{0D108BD9-81ED-4DB2-BD59-A6C34878D82A}">
                    <a16:rowId xmlns:a16="http://schemas.microsoft.com/office/drawing/2014/main" val="10005"/>
                  </a:ext>
                </a:extLst>
              </a:tr>
              <a:tr h="441682">
                <a:tc gridSpan="2">
                  <a:txBody>
                    <a:bodyPr/>
                    <a:lstStyle/>
                    <a:p>
                      <a:pPr algn="ctr">
                        <a:lnSpc>
                          <a:spcPct val="100000"/>
                        </a:lnSpc>
                        <a:spcBef>
                          <a:spcPts val="890"/>
                        </a:spcBef>
                      </a:pPr>
                      <a:r>
                        <a:rPr sz="1200" spc="-80" dirty="0">
                          <a:latin typeface="Times New Roman"/>
                          <a:cs typeface="Times New Roman"/>
                        </a:rPr>
                        <a:t>NTU</a:t>
                      </a:r>
                      <a:endParaRPr sz="1200">
                        <a:latin typeface="Times New Roman"/>
                        <a:cs typeface="Times New Roman"/>
                      </a:endParaRPr>
                    </a:p>
                  </a:txBody>
                  <a:tcPr marL="0" marR="0" marT="113030" marB="0">
                    <a:lnL w="9909">
                      <a:solidFill>
                        <a:srgbClr val="000000"/>
                      </a:solidFill>
                      <a:prstDash val="solid"/>
                    </a:lnL>
                    <a:lnR w="9909">
                      <a:solidFill>
                        <a:srgbClr val="000000"/>
                      </a:solidFill>
                      <a:prstDash val="solid"/>
                    </a:lnR>
                    <a:lnT w="11229">
                      <a:solidFill>
                        <a:srgbClr val="000000"/>
                      </a:solidFill>
                      <a:prstDash val="solid"/>
                    </a:lnT>
                    <a:lnB w="11229">
                      <a:solidFill>
                        <a:srgbClr val="000000"/>
                      </a:solidFill>
                      <a:prstDash val="solid"/>
                    </a:lnB>
                    <a:solidFill>
                      <a:srgbClr val="CFE2F5"/>
                    </a:solidFill>
                  </a:tcPr>
                </a:tc>
                <a:tc hMerge="1">
                  <a:txBody>
                    <a:bodyPr/>
                    <a:lstStyle/>
                    <a:p>
                      <a:endParaRPr/>
                    </a:p>
                  </a:txBody>
                  <a:tcPr marL="0" marR="0" marT="0" marB="0"/>
                </a:tc>
                <a:tc>
                  <a:txBody>
                    <a:bodyPr/>
                    <a:lstStyle/>
                    <a:p>
                      <a:pPr marL="224154" marR="113030" indent="-104139">
                        <a:lnSpc>
                          <a:spcPts val="1410"/>
                        </a:lnSpc>
                        <a:spcBef>
                          <a:spcPts val="254"/>
                        </a:spcBef>
                      </a:pPr>
                      <a:r>
                        <a:rPr sz="1200" spc="-70" dirty="0">
                          <a:latin typeface="Times New Roman"/>
                          <a:cs typeface="Times New Roman"/>
                        </a:rPr>
                        <a:t>NTU: </a:t>
                      </a:r>
                      <a:r>
                        <a:rPr sz="1200" spc="-60" dirty="0">
                          <a:latin typeface="Times New Roman"/>
                          <a:cs typeface="Times New Roman"/>
                        </a:rPr>
                        <a:t>Nephelometric </a:t>
                      </a:r>
                      <a:r>
                        <a:rPr sz="1200" spc="-55" dirty="0">
                          <a:latin typeface="Times New Roman"/>
                          <a:cs typeface="Times New Roman"/>
                        </a:rPr>
                        <a:t>Turbidity Units. </a:t>
                      </a:r>
                      <a:r>
                        <a:rPr sz="1200" spc="-50" dirty="0">
                          <a:latin typeface="Times New Roman"/>
                          <a:cs typeface="Times New Roman"/>
                        </a:rPr>
                        <a:t>Turbidity </a:t>
                      </a:r>
                      <a:r>
                        <a:rPr sz="1200" spc="-45" dirty="0">
                          <a:latin typeface="Times New Roman"/>
                          <a:cs typeface="Times New Roman"/>
                        </a:rPr>
                        <a:t>is </a:t>
                      </a:r>
                      <a:r>
                        <a:rPr sz="1200" spc="-55" dirty="0">
                          <a:latin typeface="Times New Roman"/>
                          <a:cs typeface="Times New Roman"/>
                        </a:rPr>
                        <a:t>a </a:t>
                      </a:r>
                      <a:r>
                        <a:rPr sz="1200" spc="-60" dirty="0">
                          <a:latin typeface="Times New Roman"/>
                          <a:cs typeface="Times New Roman"/>
                        </a:rPr>
                        <a:t>measure </a:t>
                      </a:r>
                      <a:r>
                        <a:rPr sz="1200" spc="-50" dirty="0">
                          <a:latin typeface="Times New Roman"/>
                          <a:cs typeface="Times New Roman"/>
                        </a:rPr>
                        <a:t>of </a:t>
                      </a:r>
                      <a:r>
                        <a:rPr sz="1200" spc="-55" dirty="0">
                          <a:latin typeface="Times New Roman"/>
                          <a:cs typeface="Times New Roman"/>
                        </a:rPr>
                        <a:t>the cloudiness </a:t>
                      </a:r>
                      <a:r>
                        <a:rPr sz="1200" spc="-50" dirty="0">
                          <a:latin typeface="Times New Roman"/>
                          <a:cs typeface="Times New Roman"/>
                        </a:rPr>
                        <a:t>of </a:t>
                      </a:r>
                      <a:r>
                        <a:rPr sz="1200" spc="-55" dirty="0">
                          <a:latin typeface="Times New Roman"/>
                          <a:cs typeface="Times New Roman"/>
                        </a:rPr>
                        <a:t>the </a:t>
                      </a:r>
                      <a:r>
                        <a:rPr sz="1200" spc="-50" dirty="0">
                          <a:latin typeface="Times New Roman"/>
                          <a:cs typeface="Times New Roman"/>
                        </a:rPr>
                        <a:t>water.  </a:t>
                      </a:r>
                      <a:r>
                        <a:rPr sz="1200" spc="-85" dirty="0">
                          <a:latin typeface="Times New Roman"/>
                          <a:cs typeface="Times New Roman"/>
                        </a:rPr>
                        <a:t>We </a:t>
                      </a:r>
                      <a:r>
                        <a:rPr sz="1200" spc="-60" dirty="0">
                          <a:latin typeface="Times New Roman"/>
                          <a:cs typeface="Times New Roman"/>
                        </a:rPr>
                        <a:t>monitor </a:t>
                      </a:r>
                      <a:r>
                        <a:rPr sz="1200" spc="-40" dirty="0">
                          <a:latin typeface="Times New Roman"/>
                          <a:cs typeface="Times New Roman"/>
                        </a:rPr>
                        <a:t>it </a:t>
                      </a:r>
                      <a:r>
                        <a:rPr sz="1200" spc="-60" dirty="0">
                          <a:latin typeface="Times New Roman"/>
                          <a:cs typeface="Times New Roman"/>
                        </a:rPr>
                        <a:t>because </a:t>
                      </a:r>
                      <a:r>
                        <a:rPr sz="1200" spc="-40" dirty="0">
                          <a:latin typeface="Times New Roman"/>
                          <a:cs typeface="Times New Roman"/>
                        </a:rPr>
                        <a:t>it is </a:t>
                      </a:r>
                      <a:r>
                        <a:rPr sz="1200" spc="-55" dirty="0">
                          <a:latin typeface="Times New Roman"/>
                          <a:cs typeface="Times New Roman"/>
                        </a:rPr>
                        <a:t>a </a:t>
                      </a:r>
                      <a:r>
                        <a:rPr sz="1200" spc="-60" dirty="0">
                          <a:latin typeface="Times New Roman"/>
                          <a:cs typeface="Times New Roman"/>
                        </a:rPr>
                        <a:t>good </a:t>
                      </a:r>
                      <a:r>
                        <a:rPr sz="1200" spc="-50" dirty="0">
                          <a:latin typeface="Times New Roman"/>
                          <a:cs typeface="Times New Roman"/>
                        </a:rPr>
                        <a:t>indicator of </a:t>
                      </a:r>
                      <a:r>
                        <a:rPr sz="1200" spc="-55" dirty="0">
                          <a:latin typeface="Times New Roman"/>
                          <a:cs typeface="Times New Roman"/>
                        </a:rPr>
                        <a:t>the </a:t>
                      </a:r>
                      <a:r>
                        <a:rPr sz="1200" spc="-50" dirty="0">
                          <a:latin typeface="Times New Roman"/>
                          <a:cs typeface="Times New Roman"/>
                        </a:rPr>
                        <a:t>effectiveness of </a:t>
                      </a:r>
                      <a:r>
                        <a:rPr sz="1200" spc="-60" dirty="0">
                          <a:latin typeface="Times New Roman"/>
                          <a:cs typeface="Times New Roman"/>
                        </a:rPr>
                        <a:t>our </a:t>
                      </a:r>
                      <a:r>
                        <a:rPr sz="1200" spc="-45" dirty="0">
                          <a:latin typeface="Times New Roman"/>
                          <a:cs typeface="Times New Roman"/>
                        </a:rPr>
                        <a:t>filtration </a:t>
                      </a:r>
                      <a:r>
                        <a:rPr sz="1200" spc="120" dirty="0">
                          <a:latin typeface="Times New Roman"/>
                          <a:cs typeface="Times New Roman"/>
                        </a:rPr>
                        <a:t> </a:t>
                      </a:r>
                      <a:r>
                        <a:rPr sz="1200" spc="-55" dirty="0">
                          <a:latin typeface="Times New Roman"/>
                          <a:cs typeface="Times New Roman"/>
                        </a:rPr>
                        <a:t>system.</a:t>
                      </a:r>
                      <a:endParaRPr sz="1200">
                        <a:latin typeface="Times New Roman"/>
                        <a:cs typeface="Times New Roman"/>
                      </a:endParaRPr>
                    </a:p>
                  </a:txBody>
                  <a:tcPr marL="0" marR="0" marT="32384" marB="0">
                    <a:lnL w="9909">
                      <a:solidFill>
                        <a:srgbClr val="000000"/>
                      </a:solidFill>
                      <a:prstDash val="solid"/>
                    </a:lnL>
                    <a:lnR w="7684">
                      <a:solidFill>
                        <a:srgbClr val="000000"/>
                      </a:solidFill>
                      <a:prstDash val="solid"/>
                    </a:lnR>
                    <a:lnT w="11229">
                      <a:solidFill>
                        <a:srgbClr val="000000"/>
                      </a:solidFill>
                      <a:prstDash val="solid"/>
                    </a:lnT>
                    <a:lnB w="11229">
                      <a:solidFill>
                        <a:srgbClr val="000000"/>
                      </a:solidFill>
                      <a:prstDash val="solid"/>
                    </a:lnB>
                    <a:solidFill>
                      <a:srgbClr val="CFE2F5"/>
                    </a:solidFill>
                  </a:tcPr>
                </a:tc>
                <a:extLst>
                  <a:ext uri="{0D108BD9-81ED-4DB2-BD59-A6C34878D82A}">
                    <a16:rowId xmlns:a16="http://schemas.microsoft.com/office/drawing/2014/main" val="10006"/>
                  </a:ext>
                </a:extLst>
              </a:tr>
              <a:tr h="439808">
                <a:tc gridSpan="2">
                  <a:txBody>
                    <a:bodyPr/>
                    <a:lstStyle/>
                    <a:p>
                      <a:pPr marL="138430" marR="133350" indent="199390">
                        <a:lnSpc>
                          <a:spcPts val="1410"/>
                        </a:lnSpc>
                        <a:spcBef>
                          <a:spcPts val="254"/>
                        </a:spcBef>
                      </a:pPr>
                      <a:r>
                        <a:rPr sz="1200" spc="-55" dirty="0">
                          <a:latin typeface="Times New Roman"/>
                          <a:cs typeface="Times New Roman"/>
                        </a:rPr>
                        <a:t>positive  </a:t>
                      </a:r>
                      <a:r>
                        <a:rPr sz="1200" spc="-5" dirty="0">
                          <a:latin typeface="Times New Roman"/>
                          <a:cs typeface="Times New Roman"/>
                        </a:rPr>
                        <a:t>s</a:t>
                      </a:r>
                      <a:r>
                        <a:rPr sz="1200" spc="15" dirty="0">
                          <a:latin typeface="Times New Roman"/>
                          <a:cs typeface="Times New Roman"/>
                        </a:rPr>
                        <a:t>a</a:t>
                      </a:r>
                      <a:r>
                        <a:rPr sz="1200" spc="-25" dirty="0">
                          <a:latin typeface="Times New Roman"/>
                          <a:cs typeface="Times New Roman"/>
                        </a:rPr>
                        <a:t>m</a:t>
                      </a:r>
                      <a:r>
                        <a:rPr sz="1200" spc="5" dirty="0">
                          <a:latin typeface="Times New Roman"/>
                          <a:cs typeface="Times New Roman"/>
                        </a:rPr>
                        <a:t>p</a:t>
                      </a:r>
                      <a:r>
                        <a:rPr sz="1200" spc="-5" dirty="0">
                          <a:latin typeface="Times New Roman"/>
                          <a:cs typeface="Times New Roman"/>
                        </a:rPr>
                        <a:t>l</a:t>
                      </a:r>
                      <a:r>
                        <a:rPr sz="1200" dirty="0">
                          <a:latin typeface="Times New Roman"/>
                          <a:cs typeface="Times New Roman"/>
                        </a:rPr>
                        <a:t>e</a:t>
                      </a:r>
                      <a:r>
                        <a:rPr sz="1200" spc="5" dirty="0">
                          <a:latin typeface="Times New Roman"/>
                          <a:cs typeface="Times New Roman"/>
                        </a:rPr>
                        <a:t>s</a:t>
                      </a:r>
                      <a:r>
                        <a:rPr sz="1200" spc="10" dirty="0">
                          <a:latin typeface="Times New Roman"/>
                          <a:cs typeface="Times New Roman"/>
                        </a:rPr>
                        <a:t>/</a:t>
                      </a:r>
                      <a:r>
                        <a:rPr sz="1200" spc="-25" dirty="0">
                          <a:latin typeface="Times New Roman"/>
                          <a:cs typeface="Times New Roman"/>
                        </a:rPr>
                        <a:t>m</a:t>
                      </a:r>
                      <a:r>
                        <a:rPr sz="1200" spc="15" dirty="0">
                          <a:latin typeface="Times New Roman"/>
                          <a:cs typeface="Times New Roman"/>
                        </a:rPr>
                        <a:t>o</a:t>
                      </a:r>
                      <a:r>
                        <a:rPr sz="1200" spc="-10" dirty="0">
                          <a:latin typeface="Times New Roman"/>
                          <a:cs typeface="Times New Roman"/>
                        </a:rPr>
                        <a:t>n</a:t>
                      </a:r>
                      <a:r>
                        <a:rPr sz="1200" spc="10" dirty="0">
                          <a:latin typeface="Times New Roman"/>
                          <a:cs typeface="Times New Roman"/>
                        </a:rPr>
                        <a:t>t</a:t>
                      </a:r>
                      <a:r>
                        <a:rPr sz="1200" dirty="0">
                          <a:latin typeface="Times New Roman"/>
                          <a:cs typeface="Times New Roman"/>
                        </a:rPr>
                        <a:t>h</a:t>
                      </a:r>
                      <a:endParaRPr sz="1200">
                        <a:latin typeface="Times New Roman"/>
                        <a:cs typeface="Times New Roman"/>
                      </a:endParaRPr>
                    </a:p>
                  </a:txBody>
                  <a:tcPr marL="0" marR="0" marT="32384" marB="0">
                    <a:lnL w="9909">
                      <a:solidFill>
                        <a:srgbClr val="000000"/>
                      </a:solidFill>
                      <a:prstDash val="solid"/>
                    </a:lnL>
                    <a:lnR w="9909">
                      <a:solidFill>
                        <a:srgbClr val="000000"/>
                      </a:solidFill>
                      <a:prstDash val="solid"/>
                    </a:lnR>
                    <a:lnT w="11229">
                      <a:solidFill>
                        <a:srgbClr val="000000"/>
                      </a:solidFill>
                      <a:prstDash val="solid"/>
                    </a:lnT>
                    <a:lnB w="11229">
                      <a:solidFill>
                        <a:srgbClr val="000000"/>
                      </a:solidFill>
                      <a:prstDash val="solid"/>
                    </a:lnB>
                    <a:solidFill>
                      <a:srgbClr val="CFE2F5"/>
                    </a:solidFill>
                  </a:tcPr>
                </a:tc>
                <a:tc hMerge="1">
                  <a:txBody>
                    <a:bodyPr/>
                    <a:lstStyle/>
                    <a:p>
                      <a:endParaRPr/>
                    </a:p>
                  </a:txBody>
                  <a:tcPr marL="0" marR="0" marT="0" marB="0"/>
                </a:tc>
                <a:tc>
                  <a:txBody>
                    <a:bodyPr/>
                    <a:lstStyle/>
                    <a:p>
                      <a:pPr algn="ctr">
                        <a:lnSpc>
                          <a:spcPct val="100000"/>
                        </a:lnSpc>
                        <a:spcBef>
                          <a:spcPts val="890"/>
                        </a:spcBef>
                      </a:pPr>
                      <a:r>
                        <a:rPr sz="1200" spc="-55" dirty="0">
                          <a:latin typeface="Times New Roman"/>
                          <a:cs typeface="Times New Roman"/>
                        </a:rPr>
                        <a:t>positive samples/month: </a:t>
                      </a:r>
                      <a:r>
                        <a:rPr sz="1200" spc="-65" dirty="0">
                          <a:latin typeface="Times New Roman"/>
                          <a:cs typeface="Times New Roman"/>
                        </a:rPr>
                        <a:t>Number </a:t>
                      </a:r>
                      <a:r>
                        <a:rPr sz="1200" spc="-50" dirty="0">
                          <a:latin typeface="Times New Roman"/>
                          <a:cs typeface="Times New Roman"/>
                        </a:rPr>
                        <a:t>of </a:t>
                      </a:r>
                      <a:r>
                        <a:rPr sz="1200" spc="-60" dirty="0">
                          <a:latin typeface="Times New Roman"/>
                          <a:cs typeface="Times New Roman"/>
                        </a:rPr>
                        <a:t>samples </a:t>
                      </a:r>
                      <a:r>
                        <a:rPr sz="1200" spc="-55" dirty="0">
                          <a:latin typeface="Times New Roman"/>
                          <a:cs typeface="Times New Roman"/>
                        </a:rPr>
                        <a:t>taken </a:t>
                      </a:r>
                      <a:r>
                        <a:rPr sz="1200" spc="-60" dirty="0">
                          <a:latin typeface="Times New Roman"/>
                          <a:cs typeface="Times New Roman"/>
                        </a:rPr>
                        <a:t>monthly </a:t>
                      </a:r>
                      <a:r>
                        <a:rPr sz="1200" spc="-50" dirty="0">
                          <a:latin typeface="Times New Roman"/>
                          <a:cs typeface="Times New Roman"/>
                        </a:rPr>
                        <a:t>that </a:t>
                      </a:r>
                      <a:r>
                        <a:rPr sz="1200" spc="-65" dirty="0">
                          <a:latin typeface="Times New Roman"/>
                          <a:cs typeface="Times New Roman"/>
                        </a:rPr>
                        <a:t>were </a:t>
                      </a:r>
                      <a:r>
                        <a:rPr sz="1200" spc="-60" dirty="0">
                          <a:latin typeface="Times New Roman"/>
                          <a:cs typeface="Times New Roman"/>
                        </a:rPr>
                        <a:t>found </a:t>
                      </a:r>
                      <a:r>
                        <a:rPr sz="1200" spc="-50" dirty="0">
                          <a:latin typeface="Times New Roman"/>
                          <a:cs typeface="Times New Roman"/>
                        </a:rPr>
                        <a:t>to </a:t>
                      </a:r>
                      <a:r>
                        <a:rPr sz="1200" spc="-55" dirty="0">
                          <a:latin typeface="Times New Roman"/>
                          <a:cs typeface="Times New Roman"/>
                        </a:rPr>
                        <a:t>be </a:t>
                      </a:r>
                      <a:r>
                        <a:rPr sz="1200" spc="114" dirty="0">
                          <a:latin typeface="Times New Roman"/>
                          <a:cs typeface="Times New Roman"/>
                        </a:rPr>
                        <a:t> </a:t>
                      </a:r>
                      <a:r>
                        <a:rPr sz="1200" spc="-55" dirty="0">
                          <a:latin typeface="Times New Roman"/>
                          <a:cs typeface="Times New Roman"/>
                        </a:rPr>
                        <a:t>positive</a:t>
                      </a:r>
                      <a:endParaRPr sz="1200">
                        <a:latin typeface="Times New Roman"/>
                        <a:cs typeface="Times New Roman"/>
                      </a:endParaRPr>
                    </a:p>
                  </a:txBody>
                  <a:tcPr marL="0" marR="0" marT="113030" marB="0">
                    <a:lnL w="9909">
                      <a:solidFill>
                        <a:srgbClr val="000000"/>
                      </a:solidFill>
                      <a:prstDash val="solid"/>
                    </a:lnL>
                    <a:lnR w="7684">
                      <a:solidFill>
                        <a:srgbClr val="000000"/>
                      </a:solidFill>
                      <a:prstDash val="solid"/>
                    </a:lnR>
                    <a:lnT w="11229">
                      <a:solidFill>
                        <a:srgbClr val="000000"/>
                      </a:solidFill>
                      <a:prstDash val="solid"/>
                    </a:lnT>
                    <a:lnB w="11229">
                      <a:solidFill>
                        <a:srgbClr val="000000"/>
                      </a:solidFill>
                      <a:prstDash val="solid"/>
                    </a:lnB>
                    <a:solidFill>
                      <a:srgbClr val="CFE2F5"/>
                    </a:solidFill>
                  </a:tcPr>
                </a:tc>
                <a:extLst>
                  <a:ext uri="{0D108BD9-81ED-4DB2-BD59-A6C34878D82A}">
                    <a16:rowId xmlns:a16="http://schemas.microsoft.com/office/drawing/2014/main" val="10007"/>
                  </a:ext>
                </a:extLst>
              </a:tr>
              <a:tr h="262014">
                <a:tc gridSpan="2">
                  <a:txBody>
                    <a:bodyPr/>
                    <a:lstStyle/>
                    <a:p>
                      <a:pPr algn="ctr">
                        <a:lnSpc>
                          <a:spcPct val="100000"/>
                        </a:lnSpc>
                        <a:spcBef>
                          <a:spcPts val="185"/>
                        </a:spcBef>
                      </a:pPr>
                      <a:r>
                        <a:rPr sz="1200" spc="-90" dirty="0">
                          <a:latin typeface="Times New Roman"/>
                          <a:cs typeface="Times New Roman"/>
                        </a:rPr>
                        <a:t>NA</a:t>
                      </a:r>
                      <a:endParaRPr sz="1200">
                        <a:latin typeface="Times New Roman"/>
                        <a:cs typeface="Times New Roman"/>
                      </a:endParaRPr>
                    </a:p>
                  </a:txBody>
                  <a:tcPr marL="0" marR="0" marT="23495" marB="0">
                    <a:lnL w="9909">
                      <a:solidFill>
                        <a:srgbClr val="000000"/>
                      </a:solidFill>
                      <a:prstDash val="solid"/>
                    </a:lnL>
                    <a:lnR w="9909">
                      <a:solidFill>
                        <a:srgbClr val="000000"/>
                      </a:solidFill>
                      <a:prstDash val="solid"/>
                    </a:lnR>
                    <a:lnT w="11229">
                      <a:solidFill>
                        <a:srgbClr val="000000"/>
                      </a:solidFill>
                      <a:prstDash val="solid"/>
                    </a:lnT>
                    <a:lnB w="11229">
                      <a:solidFill>
                        <a:srgbClr val="000000"/>
                      </a:solidFill>
                      <a:prstDash val="solid"/>
                    </a:lnB>
                    <a:solidFill>
                      <a:srgbClr val="CFE2F5"/>
                    </a:solidFill>
                  </a:tcPr>
                </a:tc>
                <a:tc hMerge="1">
                  <a:txBody>
                    <a:bodyPr/>
                    <a:lstStyle/>
                    <a:p>
                      <a:endParaRPr/>
                    </a:p>
                  </a:txBody>
                  <a:tcPr marL="0" marR="0" marT="0" marB="0"/>
                </a:tc>
                <a:tc>
                  <a:txBody>
                    <a:bodyPr/>
                    <a:lstStyle/>
                    <a:p>
                      <a:pPr algn="ctr">
                        <a:lnSpc>
                          <a:spcPct val="100000"/>
                        </a:lnSpc>
                        <a:spcBef>
                          <a:spcPts val="185"/>
                        </a:spcBef>
                      </a:pPr>
                      <a:r>
                        <a:rPr sz="1200" spc="-70" dirty="0">
                          <a:latin typeface="Times New Roman"/>
                          <a:cs typeface="Times New Roman"/>
                        </a:rPr>
                        <a:t>NA: </a:t>
                      </a:r>
                      <a:r>
                        <a:rPr sz="1200" spc="-55" dirty="0">
                          <a:latin typeface="Times New Roman"/>
                          <a:cs typeface="Times New Roman"/>
                        </a:rPr>
                        <a:t>not</a:t>
                      </a:r>
                      <a:r>
                        <a:rPr sz="1200" spc="-85" dirty="0">
                          <a:latin typeface="Times New Roman"/>
                          <a:cs typeface="Times New Roman"/>
                        </a:rPr>
                        <a:t> </a:t>
                      </a:r>
                      <a:r>
                        <a:rPr sz="1200" spc="-50" dirty="0">
                          <a:latin typeface="Times New Roman"/>
                          <a:cs typeface="Times New Roman"/>
                        </a:rPr>
                        <a:t>applicable</a:t>
                      </a:r>
                      <a:endParaRPr sz="1200">
                        <a:latin typeface="Times New Roman"/>
                        <a:cs typeface="Times New Roman"/>
                      </a:endParaRPr>
                    </a:p>
                  </a:txBody>
                  <a:tcPr marL="0" marR="0" marT="23495" marB="0">
                    <a:lnL w="9909">
                      <a:solidFill>
                        <a:srgbClr val="000000"/>
                      </a:solidFill>
                      <a:prstDash val="solid"/>
                    </a:lnL>
                    <a:lnR w="7684">
                      <a:solidFill>
                        <a:srgbClr val="000000"/>
                      </a:solidFill>
                      <a:prstDash val="solid"/>
                    </a:lnR>
                    <a:lnT w="11229">
                      <a:solidFill>
                        <a:srgbClr val="000000"/>
                      </a:solidFill>
                      <a:prstDash val="solid"/>
                    </a:lnT>
                    <a:lnB w="11229">
                      <a:solidFill>
                        <a:srgbClr val="000000"/>
                      </a:solidFill>
                      <a:prstDash val="solid"/>
                    </a:lnB>
                    <a:solidFill>
                      <a:srgbClr val="CFE2F5"/>
                    </a:solidFill>
                  </a:tcPr>
                </a:tc>
                <a:extLst>
                  <a:ext uri="{0D108BD9-81ED-4DB2-BD59-A6C34878D82A}">
                    <a16:rowId xmlns:a16="http://schemas.microsoft.com/office/drawing/2014/main" val="10008"/>
                  </a:ext>
                </a:extLst>
              </a:tr>
              <a:tr h="260144">
                <a:tc gridSpan="2">
                  <a:txBody>
                    <a:bodyPr/>
                    <a:lstStyle/>
                    <a:p>
                      <a:pPr algn="ctr">
                        <a:lnSpc>
                          <a:spcPct val="100000"/>
                        </a:lnSpc>
                        <a:spcBef>
                          <a:spcPts val="185"/>
                        </a:spcBef>
                      </a:pPr>
                      <a:r>
                        <a:rPr sz="1200" spc="-90" dirty="0">
                          <a:latin typeface="Times New Roman"/>
                          <a:cs typeface="Times New Roman"/>
                        </a:rPr>
                        <a:t>ND</a:t>
                      </a:r>
                      <a:endParaRPr sz="1200">
                        <a:latin typeface="Times New Roman"/>
                        <a:cs typeface="Times New Roman"/>
                      </a:endParaRPr>
                    </a:p>
                  </a:txBody>
                  <a:tcPr marL="0" marR="0" marT="23495" marB="0">
                    <a:lnL w="9909">
                      <a:solidFill>
                        <a:srgbClr val="000000"/>
                      </a:solidFill>
                      <a:prstDash val="solid"/>
                    </a:lnL>
                    <a:lnR w="9909">
                      <a:solidFill>
                        <a:srgbClr val="000000"/>
                      </a:solidFill>
                      <a:prstDash val="solid"/>
                    </a:lnR>
                    <a:lnT w="11229">
                      <a:solidFill>
                        <a:srgbClr val="000000"/>
                      </a:solidFill>
                      <a:prstDash val="solid"/>
                    </a:lnT>
                    <a:lnB w="11227">
                      <a:solidFill>
                        <a:srgbClr val="000000"/>
                      </a:solidFill>
                      <a:prstDash val="solid"/>
                    </a:lnB>
                    <a:solidFill>
                      <a:srgbClr val="CFE2F5"/>
                    </a:solidFill>
                  </a:tcPr>
                </a:tc>
                <a:tc hMerge="1">
                  <a:txBody>
                    <a:bodyPr/>
                    <a:lstStyle/>
                    <a:p>
                      <a:endParaRPr/>
                    </a:p>
                  </a:txBody>
                  <a:tcPr marL="0" marR="0" marT="0" marB="0"/>
                </a:tc>
                <a:tc>
                  <a:txBody>
                    <a:bodyPr/>
                    <a:lstStyle/>
                    <a:p>
                      <a:pPr algn="ctr">
                        <a:lnSpc>
                          <a:spcPct val="100000"/>
                        </a:lnSpc>
                        <a:spcBef>
                          <a:spcPts val="185"/>
                        </a:spcBef>
                      </a:pPr>
                      <a:r>
                        <a:rPr sz="1200" spc="-70" dirty="0">
                          <a:latin typeface="Times New Roman"/>
                          <a:cs typeface="Times New Roman"/>
                        </a:rPr>
                        <a:t>ND: </a:t>
                      </a:r>
                      <a:r>
                        <a:rPr sz="1200" spc="-60" dirty="0">
                          <a:latin typeface="Times New Roman"/>
                          <a:cs typeface="Times New Roman"/>
                        </a:rPr>
                        <a:t>Not</a:t>
                      </a:r>
                      <a:r>
                        <a:rPr sz="1200" spc="-55" dirty="0">
                          <a:latin typeface="Times New Roman"/>
                          <a:cs typeface="Times New Roman"/>
                        </a:rPr>
                        <a:t> detected</a:t>
                      </a:r>
                      <a:endParaRPr sz="1200">
                        <a:latin typeface="Times New Roman"/>
                        <a:cs typeface="Times New Roman"/>
                      </a:endParaRPr>
                    </a:p>
                  </a:txBody>
                  <a:tcPr marL="0" marR="0" marT="23495" marB="0">
                    <a:lnL w="9909">
                      <a:solidFill>
                        <a:srgbClr val="000000"/>
                      </a:solidFill>
                      <a:prstDash val="solid"/>
                    </a:lnL>
                    <a:lnR w="7684">
                      <a:solidFill>
                        <a:srgbClr val="000000"/>
                      </a:solidFill>
                      <a:prstDash val="solid"/>
                    </a:lnR>
                    <a:lnT w="11229">
                      <a:solidFill>
                        <a:srgbClr val="000000"/>
                      </a:solidFill>
                      <a:prstDash val="solid"/>
                    </a:lnT>
                    <a:lnB w="11227">
                      <a:solidFill>
                        <a:srgbClr val="000000"/>
                      </a:solidFill>
                      <a:prstDash val="solid"/>
                    </a:lnB>
                    <a:solidFill>
                      <a:srgbClr val="CFE2F5"/>
                    </a:solidFill>
                  </a:tcPr>
                </a:tc>
                <a:extLst>
                  <a:ext uri="{0D108BD9-81ED-4DB2-BD59-A6C34878D82A}">
                    <a16:rowId xmlns:a16="http://schemas.microsoft.com/office/drawing/2014/main" val="10009"/>
                  </a:ext>
                </a:extLst>
              </a:tr>
              <a:tr h="262014">
                <a:tc gridSpan="2">
                  <a:txBody>
                    <a:bodyPr/>
                    <a:lstStyle/>
                    <a:p>
                      <a:pPr algn="ctr">
                        <a:lnSpc>
                          <a:spcPct val="100000"/>
                        </a:lnSpc>
                        <a:spcBef>
                          <a:spcPts val="185"/>
                        </a:spcBef>
                      </a:pPr>
                      <a:r>
                        <a:rPr sz="1200" spc="-85" dirty="0">
                          <a:latin typeface="Times New Roman"/>
                          <a:cs typeface="Times New Roman"/>
                        </a:rPr>
                        <a:t>NR</a:t>
                      </a:r>
                      <a:endParaRPr sz="1200">
                        <a:latin typeface="Times New Roman"/>
                        <a:cs typeface="Times New Roman"/>
                      </a:endParaRPr>
                    </a:p>
                  </a:txBody>
                  <a:tcPr marL="0" marR="0" marT="23495" marB="0">
                    <a:lnL w="9909">
                      <a:solidFill>
                        <a:srgbClr val="000000"/>
                      </a:solidFill>
                      <a:prstDash val="solid"/>
                    </a:lnL>
                    <a:lnR w="9909">
                      <a:solidFill>
                        <a:srgbClr val="000000"/>
                      </a:solidFill>
                      <a:prstDash val="solid"/>
                    </a:lnR>
                    <a:lnT w="11227">
                      <a:solidFill>
                        <a:srgbClr val="000000"/>
                      </a:solidFill>
                      <a:prstDash val="solid"/>
                    </a:lnT>
                    <a:lnB w="11227">
                      <a:solidFill>
                        <a:srgbClr val="000000"/>
                      </a:solidFill>
                      <a:prstDash val="solid"/>
                    </a:lnB>
                    <a:solidFill>
                      <a:srgbClr val="CFE2F5"/>
                    </a:solidFill>
                  </a:tcPr>
                </a:tc>
                <a:tc hMerge="1">
                  <a:txBody>
                    <a:bodyPr/>
                    <a:lstStyle/>
                    <a:p>
                      <a:endParaRPr/>
                    </a:p>
                  </a:txBody>
                  <a:tcPr marL="0" marR="0" marT="0" marB="0"/>
                </a:tc>
                <a:tc>
                  <a:txBody>
                    <a:bodyPr/>
                    <a:lstStyle/>
                    <a:p>
                      <a:pPr algn="ctr">
                        <a:lnSpc>
                          <a:spcPct val="100000"/>
                        </a:lnSpc>
                        <a:spcBef>
                          <a:spcPts val="185"/>
                        </a:spcBef>
                      </a:pPr>
                      <a:r>
                        <a:rPr sz="1200" spc="-70" dirty="0">
                          <a:latin typeface="Times New Roman"/>
                          <a:cs typeface="Times New Roman"/>
                        </a:rPr>
                        <a:t>NR: </a:t>
                      </a:r>
                      <a:r>
                        <a:rPr sz="1200" spc="-60" dirty="0">
                          <a:latin typeface="Times New Roman"/>
                          <a:cs typeface="Times New Roman"/>
                        </a:rPr>
                        <a:t>Monitoring </a:t>
                      </a:r>
                      <a:r>
                        <a:rPr sz="1200" spc="-55" dirty="0">
                          <a:latin typeface="Times New Roman"/>
                          <a:cs typeface="Times New Roman"/>
                        </a:rPr>
                        <a:t>not </a:t>
                      </a:r>
                      <a:r>
                        <a:rPr sz="1200" spc="-50" dirty="0">
                          <a:latin typeface="Times New Roman"/>
                          <a:cs typeface="Times New Roman"/>
                        </a:rPr>
                        <a:t>required, </a:t>
                      </a:r>
                      <a:r>
                        <a:rPr sz="1200" spc="-55" dirty="0">
                          <a:latin typeface="Times New Roman"/>
                          <a:cs typeface="Times New Roman"/>
                        </a:rPr>
                        <a:t>but</a:t>
                      </a:r>
                      <a:r>
                        <a:rPr sz="1200" spc="70" dirty="0">
                          <a:latin typeface="Times New Roman"/>
                          <a:cs typeface="Times New Roman"/>
                        </a:rPr>
                        <a:t> </a:t>
                      </a:r>
                      <a:r>
                        <a:rPr sz="1200" spc="-60" dirty="0">
                          <a:latin typeface="Times New Roman"/>
                          <a:cs typeface="Times New Roman"/>
                        </a:rPr>
                        <a:t>recommended.</a:t>
                      </a:r>
                      <a:endParaRPr sz="1200">
                        <a:latin typeface="Times New Roman"/>
                        <a:cs typeface="Times New Roman"/>
                      </a:endParaRPr>
                    </a:p>
                  </a:txBody>
                  <a:tcPr marL="0" marR="0" marT="23495" marB="0">
                    <a:lnL w="9909">
                      <a:solidFill>
                        <a:srgbClr val="000000"/>
                      </a:solidFill>
                      <a:prstDash val="solid"/>
                    </a:lnL>
                    <a:lnR w="7684">
                      <a:solidFill>
                        <a:srgbClr val="000000"/>
                      </a:solidFill>
                      <a:prstDash val="solid"/>
                    </a:lnR>
                    <a:lnT w="11227">
                      <a:solidFill>
                        <a:srgbClr val="000000"/>
                      </a:solidFill>
                      <a:prstDash val="solid"/>
                    </a:lnT>
                    <a:lnB w="11227">
                      <a:solidFill>
                        <a:srgbClr val="000000"/>
                      </a:solidFill>
                      <a:prstDash val="solid"/>
                    </a:lnB>
                    <a:solidFill>
                      <a:srgbClr val="CFE2F5"/>
                    </a:solidFill>
                  </a:tcPr>
                </a:tc>
                <a:extLst>
                  <a:ext uri="{0D108BD9-81ED-4DB2-BD59-A6C34878D82A}">
                    <a16:rowId xmlns:a16="http://schemas.microsoft.com/office/drawing/2014/main" val="10010"/>
                  </a:ext>
                </a:extLst>
              </a:tr>
              <a:tr h="226455">
                <a:tc gridSpan="3">
                  <a:txBody>
                    <a:bodyPr/>
                    <a:lstStyle/>
                    <a:p>
                      <a:endParaRPr sz="1200">
                        <a:latin typeface="Times New Roman"/>
                        <a:cs typeface="Times New Roman"/>
                      </a:endParaRPr>
                    </a:p>
                  </a:txBody>
                  <a:tcPr marL="0" marR="0" marT="0" marB="0">
                    <a:lnT w="11227">
                      <a:solidFill>
                        <a:srgbClr val="000000"/>
                      </a:solidFill>
                      <a:prstDash val="solid"/>
                    </a:lnT>
                    <a:lnB w="11229">
                      <a:solidFill>
                        <a:srgbClr val="000000"/>
                      </a:solidFill>
                      <a:prstDash val="solid"/>
                    </a:lnB>
                    <a:solidFill>
                      <a:srgbClr val="CFE2F5"/>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1"/>
                  </a:ext>
                </a:extLst>
              </a:tr>
              <a:tr h="262014">
                <a:tc gridSpan="3">
                  <a:txBody>
                    <a:bodyPr/>
                    <a:lstStyle/>
                    <a:p>
                      <a:pPr marL="26034">
                        <a:lnSpc>
                          <a:spcPct val="100000"/>
                        </a:lnSpc>
                        <a:spcBef>
                          <a:spcPts val="215"/>
                        </a:spcBef>
                      </a:pPr>
                      <a:r>
                        <a:rPr sz="1200" b="1" spc="-65" dirty="0">
                          <a:latin typeface="Times New Roman"/>
                          <a:cs typeface="Times New Roman"/>
                        </a:rPr>
                        <a:t>Important </a:t>
                      </a:r>
                      <a:r>
                        <a:rPr sz="1200" b="1" spc="-60" dirty="0">
                          <a:latin typeface="Times New Roman"/>
                          <a:cs typeface="Times New Roman"/>
                        </a:rPr>
                        <a:t>Drinking </a:t>
                      </a:r>
                      <a:r>
                        <a:rPr sz="1200" b="1" spc="-65" dirty="0">
                          <a:latin typeface="Times New Roman"/>
                          <a:cs typeface="Times New Roman"/>
                        </a:rPr>
                        <a:t>Water</a:t>
                      </a:r>
                      <a:r>
                        <a:rPr sz="1200" b="1" spc="10" dirty="0">
                          <a:latin typeface="Times New Roman"/>
                          <a:cs typeface="Times New Roman"/>
                        </a:rPr>
                        <a:t> </a:t>
                      </a:r>
                      <a:r>
                        <a:rPr sz="1200" b="1" spc="-55" dirty="0">
                          <a:latin typeface="Times New Roman"/>
                          <a:cs typeface="Times New Roman"/>
                        </a:rPr>
                        <a:t>Definitions</a:t>
                      </a:r>
                      <a:endParaRPr sz="1200">
                        <a:latin typeface="Times New Roman"/>
                        <a:cs typeface="Times New Roman"/>
                      </a:endParaRPr>
                    </a:p>
                  </a:txBody>
                  <a:tcPr marL="0" marR="0" marT="27305" marB="0">
                    <a:lnL w="9909">
                      <a:solidFill>
                        <a:srgbClr val="000000"/>
                      </a:solidFill>
                      <a:prstDash val="solid"/>
                    </a:lnL>
                    <a:lnR w="7681">
                      <a:solidFill>
                        <a:srgbClr val="000000"/>
                      </a:solidFill>
                      <a:prstDash val="solid"/>
                    </a:lnR>
                    <a:lnT w="11229">
                      <a:solidFill>
                        <a:srgbClr val="000000"/>
                      </a:solidFill>
                      <a:prstDash val="solid"/>
                    </a:lnT>
                    <a:lnB w="11229">
                      <a:solidFill>
                        <a:srgbClr val="000000"/>
                      </a:solidFill>
                      <a:prstDash val="solid"/>
                    </a:lnB>
                    <a:solidFill>
                      <a:srgbClr val="D3D3D3"/>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2"/>
                  </a:ext>
                </a:extLst>
              </a:tr>
              <a:tr h="260144">
                <a:tc>
                  <a:txBody>
                    <a:bodyPr/>
                    <a:lstStyle/>
                    <a:p>
                      <a:pPr algn="ctr">
                        <a:lnSpc>
                          <a:spcPct val="100000"/>
                        </a:lnSpc>
                        <a:spcBef>
                          <a:spcPts val="215"/>
                        </a:spcBef>
                      </a:pPr>
                      <a:r>
                        <a:rPr sz="1200" b="1" spc="-70" dirty="0">
                          <a:latin typeface="Times New Roman"/>
                          <a:cs typeface="Times New Roman"/>
                        </a:rPr>
                        <a:t>Term</a:t>
                      </a:r>
                      <a:endParaRPr sz="1200">
                        <a:latin typeface="Times New Roman"/>
                        <a:cs typeface="Times New Roman"/>
                      </a:endParaRPr>
                    </a:p>
                  </a:txBody>
                  <a:tcPr marL="0" marR="0" marT="27305" marB="0">
                    <a:lnL w="9909">
                      <a:solidFill>
                        <a:srgbClr val="000000"/>
                      </a:solidFill>
                      <a:prstDash val="solid"/>
                    </a:lnL>
                    <a:lnR w="9909">
                      <a:solidFill>
                        <a:srgbClr val="000000"/>
                      </a:solidFill>
                      <a:prstDash val="solid"/>
                    </a:lnR>
                    <a:lnT w="11229">
                      <a:solidFill>
                        <a:srgbClr val="000000"/>
                      </a:solidFill>
                      <a:prstDash val="solid"/>
                    </a:lnT>
                    <a:lnB w="11227">
                      <a:solidFill>
                        <a:srgbClr val="000000"/>
                      </a:solidFill>
                      <a:prstDash val="solid"/>
                    </a:lnB>
                    <a:solidFill>
                      <a:srgbClr val="CFE2F5"/>
                    </a:solidFill>
                  </a:tcPr>
                </a:tc>
                <a:tc gridSpan="2">
                  <a:txBody>
                    <a:bodyPr/>
                    <a:lstStyle/>
                    <a:p>
                      <a:pPr algn="ctr">
                        <a:lnSpc>
                          <a:spcPct val="100000"/>
                        </a:lnSpc>
                        <a:spcBef>
                          <a:spcPts val="215"/>
                        </a:spcBef>
                      </a:pPr>
                      <a:r>
                        <a:rPr sz="1200" b="1" spc="-55" dirty="0">
                          <a:latin typeface="Times New Roman"/>
                          <a:cs typeface="Times New Roman"/>
                        </a:rPr>
                        <a:t>Definition</a:t>
                      </a:r>
                      <a:endParaRPr sz="1200">
                        <a:latin typeface="Times New Roman"/>
                        <a:cs typeface="Times New Roman"/>
                      </a:endParaRPr>
                    </a:p>
                  </a:txBody>
                  <a:tcPr marL="0" marR="0" marT="27305" marB="0">
                    <a:lnL w="9909">
                      <a:solidFill>
                        <a:srgbClr val="000000"/>
                      </a:solidFill>
                      <a:prstDash val="solid"/>
                    </a:lnL>
                    <a:lnR w="7681">
                      <a:solidFill>
                        <a:srgbClr val="000000"/>
                      </a:solidFill>
                      <a:prstDash val="solid"/>
                    </a:lnR>
                    <a:lnT w="11229">
                      <a:solidFill>
                        <a:srgbClr val="000000"/>
                      </a:solidFill>
                      <a:prstDash val="solid"/>
                    </a:lnT>
                    <a:lnB w="11227">
                      <a:solidFill>
                        <a:srgbClr val="000000"/>
                      </a:solidFill>
                      <a:prstDash val="solid"/>
                    </a:lnB>
                    <a:solidFill>
                      <a:srgbClr val="CFE2F5"/>
                    </a:solidFill>
                  </a:tcPr>
                </a:tc>
                <a:tc hMerge="1">
                  <a:txBody>
                    <a:bodyPr/>
                    <a:lstStyle/>
                    <a:p>
                      <a:endParaRPr/>
                    </a:p>
                  </a:txBody>
                  <a:tcPr marL="0" marR="0" marT="0" marB="0"/>
                </a:tc>
                <a:extLst>
                  <a:ext uri="{0D108BD9-81ED-4DB2-BD59-A6C34878D82A}">
                    <a16:rowId xmlns:a16="http://schemas.microsoft.com/office/drawing/2014/main" val="10013"/>
                  </a:ext>
                </a:extLst>
              </a:tr>
              <a:tr h="441682">
                <a:tc>
                  <a:txBody>
                    <a:bodyPr/>
                    <a:lstStyle/>
                    <a:p>
                      <a:pPr algn="ctr">
                        <a:lnSpc>
                          <a:spcPct val="100000"/>
                        </a:lnSpc>
                        <a:spcBef>
                          <a:spcPts val="890"/>
                        </a:spcBef>
                      </a:pPr>
                      <a:r>
                        <a:rPr sz="1200" spc="-90" dirty="0">
                          <a:latin typeface="Times New Roman"/>
                          <a:cs typeface="Times New Roman"/>
                        </a:rPr>
                        <a:t>MCLG</a:t>
                      </a:r>
                      <a:endParaRPr sz="1200">
                        <a:latin typeface="Times New Roman"/>
                        <a:cs typeface="Times New Roman"/>
                      </a:endParaRPr>
                    </a:p>
                  </a:txBody>
                  <a:tcPr marL="0" marR="0" marT="113030" marB="0">
                    <a:lnL w="9909">
                      <a:solidFill>
                        <a:srgbClr val="000000"/>
                      </a:solidFill>
                      <a:prstDash val="solid"/>
                    </a:lnL>
                    <a:lnR w="9909">
                      <a:solidFill>
                        <a:srgbClr val="000000"/>
                      </a:solidFill>
                      <a:prstDash val="solid"/>
                    </a:lnR>
                    <a:lnT w="11227">
                      <a:solidFill>
                        <a:srgbClr val="000000"/>
                      </a:solidFill>
                      <a:prstDash val="solid"/>
                    </a:lnT>
                    <a:lnB w="11227">
                      <a:solidFill>
                        <a:srgbClr val="000000"/>
                      </a:solidFill>
                      <a:prstDash val="solid"/>
                    </a:lnB>
                    <a:solidFill>
                      <a:srgbClr val="CFE2F5"/>
                    </a:solidFill>
                  </a:tcPr>
                </a:tc>
                <a:tc gridSpan="2">
                  <a:txBody>
                    <a:bodyPr/>
                    <a:lstStyle/>
                    <a:p>
                      <a:pPr marL="26034" marR="36830">
                        <a:lnSpc>
                          <a:spcPts val="1410"/>
                        </a:lnSpc>
                        <a:spcBef>
                          <a:spcPts val="254"/>
                        </a:spcBef>
                      </a:pPr>
                      <a:r>
                        <a:rPr sz="1200" spc="-80" dirty="0">
                          <a:latin typeface="Times New Roman"/>
                          <a:cs typeface="Times New Roman"/>
                        </a:rPr>
                        <a:t>MCLG: </a:t>
                      </a:r>
                      <a:r>
                        <a:rPr sz="1200" spc="-75" dirty="0">
                          <a:latin typeface="Times New Roman"/>
                          <a:cs typeface="Times New Roman"/>
                        </a:rPr>
                        <a:t>Maximum </a:t>
                      </a:r>
                      <a:r>
                        <a:rPr sz="1200" spc="-60" dirty="0">
                          <a:latin typeface="Times New Roman"/>
                          <a:cs typeface="Times New Roman"/>
                        </a:rPr>
                        <a:t>Contaminant Level </a:t>
                      </a:r>
                      <a:r>
                        <a:rPr sz="1200" spc="-55" dirty="0">
                          <a:latin typeface="Times New Roman"/>
                          <a:cs typeface="Times New Roman"/>
                        </a:rPr>
                        <a:t>Goal: </a:t>
                      </a:r>
                      <a:r>
                        <a:rPr sz="1200" spc="-65" dirty="0">
                          <a:latin typeface="Times New Roman"/>
                          <a:cs typeface="Times New Roman"/>
                        </a:rPr>
                        <a:t>The </a:t>
                      </a:r>
                      <a:r>
                        <a:rPr sz="1200" spc="-50" dirty="0">
                          <a:latin typeface="Times New Roman"/>
                          <a:cs typeface="Times New Roman"/>
                        </a:rPr>
                        <a:t>level of </a:t>
                      </a:r>
                      <a:r>
                        <a:rPr sz="1200" spc="-55" dirty="0">
                          <a:latin typeface="Times New Roman"/>
                          <a:cs typeface="Times New Roman"/>
                        </a:rPr>
                        <a:t>a </a:t>
                      </a:r>
                      <a:r>
                        <a:rPr sz="1200" spc="-60" dirty="0">
                          <a:latin typeface="Times New Roman"/>
                          <a:cs typeface="Times New Roman"/>
                        </a:rPr>
                        <a:t>contaminant </a:t>
                      </a:r>
                      <a:r>
                        <a:rPr sz="1200" spc="-45" dirty="0">
                          <a:latin typeface="Times New Roman"/>
                          <a:cs typeface="Times New Roman"/>
                        </a:rPr>
                        <a:t>in </a:t>
                      </a:r>
                      <a:r>
                        <a:rPr sz="1200" spc="-55" dirty="0">
                          <a:latin typeface="Times New Roman"/>
                          <a:cs typeface="Times New Roman"/>
                        </a:rPr>
                        <a:t>drinking </a:t>
                      </a:r>
                      <a:r>
                        <a:rPr sz="1200" spc="-60" dirty="0">
                          <a:latin typeface="Times New Roman"/>
                          <a:cs typeface="Times New Roman"/>
                        </a:rPr>
                        <a:t>water below  which </a:t>
                      </a:r>
                      <a:r>
                        <a:rPr sz="1200" spc="-55" dirty="0">
                          <a:latin typeface="Times New Roman"/>
                          <a:cs typeface="Times New Roman"/>
                        </a:rPr>
                        <a:t>there </a:t>
                      </a:r>
                      <a:r>
                        <a:rPr sz="1200" spc="-45" dirty="0">
                          <a:latin typeface="Times New Roman"/>
                          <a:cs typeface="Times New Roman"/>
                        </a:rPr>
                        <a:t>is </a:t>
                      </a:r>
                      <a:r>
                        <a:rPr sz="1200" spc="-70" dirty="0">
                          <a:latin typeface="Times New Roman"/>
                          <a:cs typeface="Times New Roman"/>
                        </a:rPr>
                        <a:t>no known </a:t>
                      </a:r>
                      <a:r>
                        <a:rPr sz="1200" spc="-50" dirty="0">
                          <a:latin typeface="Times New Roman"/>
                          <a:cs typeface="Times New Roman"/>
                        </a:rPr>
                        <a:t>or </a:t>
                      </a:r>
                      <a:r>
                        <a:rPr sz="1200" spc="-55" dirty="0">
                          <a:latin typeface="Times New Roman"/>
                          <a:cs typeface="Times New Roman"/>
                        </a:rPr>
                        <a:t>expected </a:t>
                      </a:r>
                      <a:r>
                        <a:rPr sz="1200" spc="-50" dirty="0">
                          <a:latin typeface="Times New Roman"/>
                          <a:cs typeface="Times New Roman"/>
                        </a:rPr>
                        <a:t>risk to </a:t>
                      </a:r>
                      <a:r>
                        <a:rPr sz="1200" spc="-55" dirty="0">
                          <a:latin typeface="Times New Roman"/>
                          <a:cs typeface="Times New Roman"/>
                        </a:rPr>
                        <a:t>health. </a:t>
                      </a:r>
                      <a:r>
                        <a:rPr sz="1200" spc="-80" dirty="0">
                          <a:latin typeface="Times New Roman"/>
                          <a:cs typeface="Times New Roman"/>
                        </a:rPr>
                        <a:t>MCLGs </a:t>
                      </a:r>
                      <a:r>
                        <a:rPr sz="1200" spc="-55" dirty="0">
                          <a:latin typeface="Times New Roman"/>
                          <a:cs typeface="Times New Roman"/>
                        </a:rPr>
                        <a:t>allow </a:t>
                      </a:r>
                      <a:r>
                        <a:rPr sz="1200" spc="-50" dirty="0">
                          <a:latin typeface="Times New Roman"/>
                          <a:cs typeface="Times New Roman"/>
                        </a:rPr>
                        <a:t>for </a:t>
                      </a:r>
                      <a:r>
                        <a:rPr sz="1200" spc="-55" dirty="0">
                          <a:latin typeface="Times New Roman"/>
                          <a:cs typeface="Times New Roman"/>
                        </a:rPr>
                        <a:t>a </a:t>
                      </a:r>
                      <a:r>
                        <a:rPr sz="1200" spc="-65" dirty="0">
                          <a:latin typeface="Times New Roman"/>
                          <a:cs typeface="Times New Roman"/>
                        </a:rPr>
                        <a:t>margin </a:t>
                      </a:r>
                      <a:r>
                        <a:rPr sz="1200" spc="-50" dirty="0">
                          <a:latin typeface="Times New Roman"/>
                          <a:cs typeface="Times New Roman"/>
                        </a:rPr>
                        <a:t>of  </a:t>
                      </a:r>
                      <a:r>
                        <a:rPr sz="1200" spc="10" dirty="0">
                          <a:latin typeface="Times New Roman"/>
                          <a:cs typeface="Times New Roman"/>
                        </a:rPr>
                        <a:t> </a:t>
                      </a:r>
                      <a:r>
                        <a:rPr sz="1200" spc="-50" dirty="0">
                          <a:latin typeface="Times New Roman"/>
                          <a:cs typeface="Times New Roman"/>
                        </a:rPr>
                        <a:t>safety.</a:t>
                      </a:r>
                      <a:endParaRPr sz="1200">
                        <a:latin typeface="Times New Roman"/>
                        <a:cs typeface="Times New Roman"/>
                      </a:endParaRPr>
                    </a:p>
                  </a:txBody>
                  <a:tcPr marL="0" marR="0" marT="32384" marB="0">
                    <a:lnL w="9909">
                      <a:solidFill>
                        <a:srgbClr val="000000"/>
                      </a:solidFill>
                      <a:prstDash val="solid"/>
                    </a:lnL>
                    <a:lnR w="7681">
                      <a:solidFill>
                        <a:srgbClr val="000000"/>
                      </a:solidFill>
                      <a:prstDash val="solid"/>
                    </a:lnR>
                    <a:lnT w="11227">
                      <a:solidFill>
                        <a:srgbClr val="000000"/>
                      </a:solidFill>
                      <a:prstDash val="solid"/>
                    </a:lnT>
                    <a:lnB w="11227">
                      <a:solidFill>
                        <a:srgbClr val="000000"/>
                      </a:solidFill>
                      <a:prstDash val="solid"/>
                    </a:lnB>
                    <a:solidFill>
                      <a:srgbClr val="CFE2F5"/>
                    </a:solidFill>
                  </a:tcPr>
                </a:tc>
                <a:tc hMerge="1">
                  <a:txBody>
                    <a:bodyPr/>
                    <a:lstStyle/>
                    <a:p>
                      <a:endParaRPr/>
                    </a:p>
                  </a:txBody>
                  <a:tcPr marL="0" marR="0" marT="0" marB="0"/>
                </a:tc>
                <a:extLst>
                  <a:ext uri="{0D108BD9-81ED-4DB2-BD59-A6C34878D82A}">
                    <a16:rowId xmlns:a16="http://schemas.microsoft.com/office/drawing/2014/main" val="10014"/>
                  </a:ext>
                </a:extLst>
              </a:tr>
              <a:tr h="619479">
                <a:tc>
                  <a:txBody>
                    <a:bodyPr/>
                    <a:lstStyle/>
                    <a:p>
                      <a:pPr>
                        <a:lnSpc>
                          <a:spcPct val="100000"/>
                        </a:lnSpc>
                        <a:spcBef>
                          <a:spcPts val="45"/>
                        </a:spcBef>
                      </a:pPr>
                      <a:endParaRPr sz="1350">
                        <a:latin typeface="Times New Roman"/>
                        <a:cs typeface="Times New Roman"/>
                      </a:endParaRPr>
                    </a:p>
                    <a:p>
                      <a:pPr algn="ctr">
                        <a:lnSpc>
                          <a:spcPct val="100000"/>
                        </a:lnSpc>
                      </a:pPr>
                      <a:r>
                        <a:rPr sz="1200" spc="-90" dirty="0">
                          <a:latin typeface="Times New Roman"/>
                          <a:cs typeface="Times New Roman"/>
                        </a:rPr>
                        <a:t>MCL</a:t>
                      </a:r>
                      <a:endParaRPr sz="1200">
                        <a:latin typeface="Times New Roman"/>
                        <a:cs typeface="Times New Roman"/>
                      </a:endParaRPr>
                    </a:p>
                  </a:txBody>
                  <a:tcPr marL="0" marR="0" marT="5715" marB="0">
                    <a:lnL w="9909">
                      <a:solidFill>
                        <a:srgbClr val="000000"/>
                      </a:solidFill>
                      <a:prstDash val="solid"/>
                    </a:lnL>
                    <a:lnR w="9909">
                      <a:solidFill>
                        <a:srgbClr val="000000"/>
                      </a:solidFill>
                      <a:prstDash val="solid"/>
                    </a:lnR>
                    <a:lnT w="11227">
                      <a:solidFill>
                        <a:srgbClr val="000000"/>
                      </a:solidFill>
                      <a:prstDash val="solid"/>
                    </a:lnT>
                    <a:lnB w="11229">
                      <a:solidFill>
                        <a:srgbClr val="000000"/>
                      </a:solidFill>
                      <a:prstDash val="solid"/>
                    </a:lnB>
                    <a:solidFill>
                      <a:srgbClr val="CFE2F5"/>
                    </a:solidFill>
                  </a:tcPr>
                </a:tc>
                <a:tc gridSpan="2">
                  <a:txBody>
                    <a:bodyPr/>
                    <a:lstStyle/>
                    <a:p>
                      <a:pPr marL="26034" marR="386080">
                        <a:lnSpc>
                          <a:spcPct val="97700"/>
                        </a:lnSpc>
                        <a:spcBef>
                          <a:spcPts val="215"/>
                        </a:spcBef>
                      </a:pPr>
                      <a:r>
                        <a:rPr sz="1200" spc="-75" dirty="0">
                          <a:latin typeface="Times New Roman"/>
                          <a:cs typeface="Times New Roman"/>
                        </a:rPr>
                        <a:t>MCL: Maximum </a:t>
                      </a:r>
                      <a:r>
                        <a:rPr sz="1200" spc="-60" dirty="0">
                          <a:latin typeface="Times New Roman"/>
                          <a:cs typeface="Times New Roman"/>
                        </a:rPr>
                        <a:t>Contaminant </a:t>
                      </a:r>
                      <a:r>
                        <a:rPr sz="1200" spc="-55" dirty="0">
                          <a:latin typeface="Times New Roman"/>
                          <a:cs typeface="Times New Roman"/>
                        </a:rPr>
                        <a:t>Level: </a:t>
                      </a:r>
                      <a:r>
                        <a:rPr sz="1200" spc="-65" dirty="0">
                          <a:latin typeface="Times New Roman"/>
                          <a:cs typeface="Times New Roman"/>
                        </a:rPr>
                        <a:t>The </a:t>
                      </a:r>
                      <a:r>
                        <a:rPr sz="1200" spc="-55" dirty="0">
                          <a:latin typeface="Times New Roman"/>
                          <a:cs typeface="Times New Roman"/>
                        </a:rPr>
                        <a:t>highest </a:t>
                      </a:r>
                      <a:r>
                        <a:rPr sz="1200" spc="-50" dirty="0">
                          <a:latin typeface="Times New Roman"/>
                          <a:cs typeface="Times New Roman"/>
                        </a:rPr>
                        <a:t>level </a:t>
                      </a:r>
                      <a:r>
                        <a:rPr sz="1200" spc="-45" dirty="0">
                          <a:latin typeface="Times New Roman"/>
                          <a:cs typeface="Times New Roman"/>
                        </a:rPr>
                        <a:t>of </a:t>
                      </a:r>
                      <a:r>
                        <a:rPr sz="1200" spc="-55" dirty="0">
                          <a:latin typeface="Times New Roman"/>
                          <a:cs typeface="Times New Roman"/>
                        </a:rPr>
                        <a:t>a </a:t>
                      </a:r>
                      <a:r>
                        <a:rPr sz="1200" spc="-60" dirty="0">
                          <a:latin typeface="Times New Roman"/>
                          <a:cs typeface="Times New Roman"/>
                        </a:rPr>
                        <a:t>contaminant </a:t>
                      </a:r>
                      <a:r>
                        <a:rPr sz="1200" spc="-50" dirty="0">
                          <a:latin typeface="Times New Roman"/>
                          <a:cs typeface="Times New Roman"/>
                        </a:rPr>
                        <a:t>that </a:t>
                      </a:r>
                      <a:r>
                        <a:rPr sz="1200" spc="-45" dirty="0">
                          <a:latin typeface="Times New Roman"/>
                          <a:cs typeface="Times New Roman"/>
                        </a:rPr>
                        <a:t>is </a:t>
                      </a:r>
                      <a:r>
                        <a:rPr sz="1200" spc="-60" dirty="0">
                          <a:latin typeface="Times New Roman"/>
                          <a:cs typeface="Times New Roman"/>
                        </a:rPr>
                        <a:t>allowed </a:t>
                      </a:r>
                      <a:r>
                        <a:rPr sz="1200" spc="-55" dirty="0">
                          <a:latin typeface="Times New Roman"/>
                          <a:cs typeface="Times New Roman"/>
                        </a:rPr>
                        <a:t>in  drinking water. </a:t>
                      </a:r>
                      <a:r>
                        <a:rPr sz="1200" spc="-80" dirty="0">
                          <a:latin typeface="Times New Roman"/>
                          <a:cs typeface="Times New Roman"/>
                        </a:rPr>
                        <a:t>MCLs </a:t>
                      </a:r>
                      <a:r>
                        <a:rPr sz="1200" spc="-50" dirty="0">
                          <a:latin typeface="Times New Roman"/>
                          <a:cs typeface="Times New Roman"/>
                        </a:rPr>
                        <a:t>are set </a:t>
                      </a:r>
                      <a:r>
                        <a:rPr sz="1200" spc="-55" dirty="0">
                          <a:latin typeface="Times New Roman"/>
                          <a:cs typeface="Times New Roman"/>
                        </a:rPr>
                        <a:t>as close </a:t>
                      </a:r>
                      <a:r>
                        <a:rPr sz="1200" spc="-50" dirty="0">
                          <a:latin typeface="Times New Roman"/>
                          <a:cs typeface="Times New Roman"/>
                        </a:rPr>
                        <a:t>to </a:t>
                      </a:r>
                      <a:r>
                        <a:rPr sz="1200" spc="-55" dirty="0">
                          <a:latin typeface="Times New Roman"/>
                          <a:cs typeface="Times New Roman"/>
                        </a:rPr>
                        <a:t>the </a:t>
                      </a:r>
                      <a:r>
                        <a:rPr sz="1200" spc="-80" dirty="0">
                          <a:latin typeface="Times New Roman"/>
                          <a:cs typeface="Times New Roman"/>
                        </a:rPr>
                        <a:t>MCLGs </a:t>
                      </a:r>
                      <a:r>
                        <a:rPr sz="1200" spc="-55" dirty="0">
                          <a:latin typeface="Times New Roman"/>
                          <a:cs typeface="Times New Roman"/>
                        </a:rPr>
                        <a:t>as </a:t>
                      </a:r>
                      <a:r>
                        <a:rPr sz="1200" spc="-50" dirty="0">
                          <a:latin typeface="Times New Roman"/>
                          <a:cs typeface="Times New Roman"/>
                        </a:rPr>
                        <a:t>feasible </a:t>
                      </a:r>
                      <a:r>
                        <a:rPr sz="1200" spc="-60" dirty="0">
                          <a:latin typeface="Times New Roman"/>
                          <a:cs typeface="Times New Roman"/>
                        </a:rPr>
                        <a:t>using </a:t>
                      </a:r>
                      <a:r>
                        <a:rPr sz="1200" spc="-50" dirty="0">
                          <a:latin typeface="Times New Roman"/>
                          <a:cs typeface="Times New Roman"/>
                        </a:rPr>
                        <a:t>the best available  </a:t>
                      </a:r>
                      <a:r>
                        <a:rPr sz="1200" spc="-55" dirty="0">
                          <a:latin typeface="Times New Roman"/>
                          <a:cs typeface="Times New Roman"/>
                        </a:rPr>
                        <a:t>treatment</a:t>
                      </a:r>
                      <a:r>
                        <a:rPr sz="1200" spc="-80" dirty="0">
                          <a:latin typeface="Times New Roman"/>
                          <a:cs typeface="Times New Roman"/>
                        </a:rPr>
                        <a:t> </a:t>
                      </a:r>
                      <a:r>
                        <a:rPr sz="1200" spc="-55" dirty="0">
                          <a:latin typeface="Times New Roman"/>
                          <a:cs typeface="Times New Roman"/>
                        </a:rPr>
                        <a:t>technology.</a:t>
                      </a:r>
                      <a:endParaRPr sz="1200">
                        <a:latin typeface="Times New Roman"/>
                        <a:cs typeface="Times New Roman"/>
                      </a:endParaRPr>
                    </a:p>
                  </a:txBody>
                  <a:tcPr marL="0" marR="0" marT="27305" marB="0">
                    <a:lnL w="9909">
                      <a:solidFill>
                        <a:srgbClr val="000000"/>
                      </a:solidFill>
                      <a:prstDash val="solid"/>
                    </a:lnL>
                    <a:lnR w="7681">
                      <a:solidFill>
                        <a:srgbClr val="000000"/>
                      </a:solidFill>
                      <a:prstDash val="solid"/>
                    </a:lnR>
                    <a:lnT w="11227">
                      <a:solidFill>
                        <a:srgbClr val="000000"/>
                      </a:solidFill>
                      <a:prstDash val="solid"/>
                    </a:lnT>
                    <a:lnB w="11229">
                      <a:solidFill>
                        <a:srgbClr val="000000"/>
                      </a:solidFill>
                      <a:prstDash val="solid"/>
                    </a:lnB>
                    <a:solidFill>
                      <a:srgbClr val="CFE2F5"/>
                    </a:solidFill>
                  </a:tcPr>
                </a:tc>
                <a:tc hMerge="1">
                  <a:txBody>
                    <a:bodyPr/>
                    <a:lstStyle/>
                    <a:p>
                      <a:endParaRPr/>
                    </a:p>
                  </a:txBody>
                  <a:tcPr marL="0" marR="0" marT="0" marB="0"/>
                </a:tc>
                <a:extLst>
                  <a:ext uri="{0D108BD9-81ED-4DB2-BD59-A6C34878D82A}">
                    <a16:rowId xmlns:a16="http://schemas.microsoft.com/office/drawing/2014/main" val="10015"/>
                  </a:ext>
                </a:extLst>
              </a:tr>
              <a:tr h="439810">
                <a:tc>
                  <a:txBody>
                    <a:bodyPr/>
                    <a:lstStyle/>
                    <a:p>
                      <a:pPr algn="ctr">
                        <a:lnSpc>
                          <a:spcPct val="100000"/>
                        </a:lnSpc>
                        <a:spcBef>
                          <a:spcPts val="890"/>
                        </a:spcBef>
                      </a:pPr>
                      <a:r>
                        <a:rPr sz="1200" spc="-75" dirty="0">
                          <a:latin typeface="Times New Roman"/>
                          <a:cs typeface="Times New Roman"/>
                        </a:rPr>
                        <a:t>TT</a:t>
                      </a:r>
                      <a:endParaRPr sz="1200">
                        <a:latin typeface="Times New Roman"/>
                        <a:cs typeface="Times New Roman"/>
                      </a:endParaRPr>
                    </a:p>
                  </a:txBody>
                  <a:tcPr marL="0" marR="0" marT="113030" marB="0">
                    <a:lnL w="9909">
                      <a:solidFill>
                        <a:srgbClr val="000000"/>
                      </a:solidFill>
                      <a:prstDash val="solid"/>
                    </a:lnL>
                    <a:lnR w="9909">
                      <a:solidFill>
                        <a:srgbClr val="000000"/>
                      </a:solidFill>
                      <a:prstDash val="solid"/>
                    </a:lnR>
                    <a:lnT w="11229">
                      <a:solidFill>
                        <a:srgbClr val="000000"/>
                      </a:solidFill>
                      <a:prstDash val="solid"/>
                    </a:lnT>
                    <a:lnB w="11229">
                      <a:solidFill>
                        <a:srgbClr val="000000"/>
                      </a:solidFill>
                      <a:prstDash val="solid"/>
                    </a:lnB>
                    <a:solidFill>
                      <a:srgbClr val="CFE2F5"/>
                    </a:solidFill>
                  </a:tcPr>
                </a:tc>
                <a:tc gridSpan="2">
                  <a:txBody>
                    <a:bodyPr/>
                    <a:lstStyle/>
                    <a:p>
                      <a:pPr marL="26034" marR="189230">
                        <a:lnSpc>
                          <a:spcPts val="1410"/>
                        </a:lnSpc>
                        <a:spcBef>
                          <a:spcPts val="254"/>
                        </a:spcBef>
                      </a:pPr>
                      <a:r>
                        <a:rPr sz="1200" spc="-60" dirty="0">
                          <a:latin typeface="Times New Roman"/>
                          <a:cs typeface="Times New Roman"/>
                        </a:rPr>
                        <a:t>TT: Treatment </a:t>
                      </a:r>
                      <a:r>
                        <a:rPr sz="1200" spc="-55" dirty="0">
                          <a:latin typeface="Times New Roman"/>
                          <a:cs typeface="Times New Roman"/>
                        </a:rPr>
                        <a:t>Technique: </a:t>
                      </a:r>
                      <a:r>
                        <a:rPr sz="1200" spc="-90" dirty="0">
                          <a:latin typeface="Times New Roman"/>
                          <a:cs typeface="Times New Roman"/>
                        </a:rPr>
                        <a:t>A </a:t>
                      </a:r>
                      <a:r>
                        <a:rPr sz="1200" spc="-50" dirty="0">
                          <a:latin typeface="Times New Roman"/>
                          <a:cs typeface="Times New Roman"/>
                        </a:rPr>
                        <a:t>required </a:t>
                      </a:r>
                      <a:r>
                        <a:rPr sz="1200" spc="-55" dirty="0">
                          <a:latin typeface="Times New Roman"/>
                          <a:cs typeface="Times New Roman"/>
                        </a:rPr>
                        <a:t>process intended </a:t>
                      </a:r>
                      <a:r>
                        <a:rPr sz="1200" spc="-50" dirty="0">
                          <a:latin typeface="Times New Roman"/>
                          <a:cs typeface="Times New Roman"/>
                        </a:rPr>
                        <a:t>to </a:t>
                      </a:r>
                      <a:r>
                        <a:rPr sz="1200" spc="-55" dirty="0">
                          <a:latin typeface="Times New Roman"/>
                          <a:cs typeface="Times New Roman"/>
                        </a:rPr>
                        <a:t>reduce the </a:t>
                      </a:r>
                      <a:r>
                        <a:rPr sz="1200" spc="-50" dirty="0">
                          <a:latin typeface="Times New Roman"/>
                          <a:cs typeface="Times New Roman"/>
                        </a:rPr>
                        <a:t>level of </a:t>
                      </a:r>
                      <a:r>
                        <a:rPr sz="1200" spc="-55" dirty="0">
                          <a:latin typeface="Times New Roman"/>
                          <a:cs typeface="Times New Roman"/>
                        </a:rPr>
                        <a:t>a contaminant </a:t>
                      </a:r>
                      <a:r>
                        <a:rPr sz="1200" spc="-50" dirty="0">
                          <a:latin typeface="Times New Roman"/>
                          <a:cs typeface="Times New Roman"/>
                        </a:rPr>
                        <a:t>in  </a:t>
                      </a:r>
                      <a:r>
                        <a:rPr sz="1200" spc="-55" dirty="0">
                          <a:latin typeface="Times New Roman"/>
                          <a:cs typeface="Times New Roman"/>
                        </a:rPr>
                        <a:t>drinking</a:t>
                      </a:r>
                      <a:r>
                        <a:rPr sz="1200" spc="-90" dirty="0">
                          <a:latin typeface="Times New Roman"/>
                          <a:cs typeface="Times New Roman"/>
                        </a:rPr>
                        <a:t> </a:t>
                      </a:r>
                      <a:r>
                        <a:rPr sz="1200" spc="-55" dirty="0">
                          <a:latin typeface="Times New Roman"/>
                          <a:cs typeface="Times New Roman"/>
                        </a:rPr>
                        <a:t>water.</a:t>
                      </a:r>
                      <a:endParaRPr sz="1200">
                        <a:latin typeface="Times New Roman"/>
                        <a:cs typeface="Times New Roman"/>
                      </a:endParaRPr>
                    </a:p>
                  </a:txBody>
                  <a:tcPr marL="0" marR="0" marT="32384" marB="0">
                    <a:lnL w="9909">
                      <a:solidFill>
                        <a:srgbClr val="000000"/>
                      </a:solidFill>
                      <a:prstDash val="solid"/>
                    </a:lnL>
                    <a:lnR w="7681">
                      <a:solidFill>
                        <a:srgbClr val="000000"/>
                      </a:solidFill>
                      <a:prstDash val="solid"/>
                    </a:lnR>
                    <a:lnT w="11229">
                      <a:solidFill>
                        <a:srgbClr val="000000"/>
                      </a:solidFill>
                      <a:prstDash val="solid"/>
                    </a:lnT>
                    <a:lnB w="11229">
                      <a:solidFill>
                        <a:srgbClr val="000000"/>
                      </a:solidFill>
                      <a:prstDash val="solid"/>
                    </a:lnB>
                    <a:solidFill>
                      <a:srgbClr val="CFE2F5"/>
                    </a:solidFill>
                  </a:tcPr>
                </a:tc>
                <a:tc hMerge="1">
                  <a:txBody>
                    <a:bodyPr/>
                    <a:lstStyle/>
                    <a:p>
                      <a:endParaRPr/>
                    </a:p>
                  </a:txBody>
                  <a:tcPr marL="0" marR="0" marT="0" marB="0"/>
                </a:tc>
                <a:extLst>
                  <a:ext uri="{0D108BD9-81ED-4DB2-BD59-A6C34878D82A}">
                    <a16:rowId xmlns:a16="http://schemas.microsoft.com/office/drawing/2014/main" val="10016"/>
                  </a:ext>
                </a:extLst>
              </a:tr>
              <a:tr h="441682">
                <a:tc>
                  <a:txBody>
                    <a:bodyPr/>
                    <a:lstStyle/>
                    <a:p>
                      <a:pPr algn="ctr">
                        <a:lnSpc>
                          <a:spcPct val="100000"/>
                        </a:lnSpc>
                        <a:spcBef>
                          <a:spcPts val="890"/>
                        </a:spcBef>
                      </a:pPr>
                      <a:r>
                        <a:rPr sz="1200" spc="-85" dirty="0">
                          <a:latin typeface="Times New Roman"/>
                          <a:cs typeface="Times New Roman"/>
                        </a:rPr>
                        <a:t>AL</a:t>
                      </a:r>
                      <a:endParaRPr sz="1200">
                        <a:latin typeface="Times New Roman"/>
                        <a:cs typeface="Times New Roman"/>
                      </a:endParaRPr>
                    </a:p>
                  </a:txBody>
                  <a:tcPr marL="0" marR="0" marT="113030" marB="0">
                    <a:lnL w="9909">
                      <a:solidFill>
                        <a:srgbClr val="000000"/>
                      </a:solidFill>
                      <a:prstDash val="solid"/>
                    </a:lnL>
                    <a:lnR w="9909">
                      <a:solidFill>
                        <a:srgbClr val="000000"/>
                      </a:solidFill>
                      <a:prstDash val="solid"/>
                    </a:lnR>
                    <a:lnT w="11229">
                      <a:solidFill>
                        <a:srgbClr val="000000"/>
                      </a:solidFill>
                      <a:prstDash val="solid"/>
                    </a:lnT>
                    <a:lnB w="11229">
                      <a:solidFill>
                        <a:srgbClr val="000000"/>
                      </a:solidFill>
                      <a:prstDash val="solid"/>
                    </a:lnB>
                    <a:solidFill>
                      <a:srgbClr val="CFE2F5"/>
                    </a:solidFill>
                  </a:tcPr>
                </a:tc>
                <a:tc gridSpan="2">
                  <a:txBody>
                    <a:bodyPr/>
                    <a:lstStyle/>
                    <a:p>
                      <a:pPr marL="26034" marR="109220">
                        <a:lnSpc>
                          <a:spcPts val="1410"/>
                        </a:lnSpc>
                        <a:spcBef>
                          <a:spcPts val="254"/>
                        </a:spcBef>
                      </a:pPr>
                      <a:r>
                        <a:rPr sz="1200" spc="-70" dirty="0">
                          <a:latin typeface="Times New Roman"/>
                          <a:cs typeface="Times New Roman"/>
                        </a:rPr>
                        <a:t>AL: </a:t>
                      </a:r>
                      <a:r>
                        <a:rPr sz="1200" spc="-60" dirty="0">
                          <a:latin typeface="Times New Roman"/>
                          <a:cs typeface="Times New Roman"/>
                        </a:rPr>
                        <a:t>Action </a:t>
                      </a:r>
                      <a:r>
                        <a:rPr sz="1200" spc="-55" dirty="0">
                          <a:latin typeface="Times New Roman"/>
                          <a:cs typeface="Times New Roman"/>
                        </a:rPr>
                        <a:t>Level: </a:t>
                      </a:r>
                      <a:r>
                        <a:rPr sz="1200" spc="-65" dirty="0">
                          <a:latin typeface="Times New Roman"/>
                          <a:cs typeface="Times New Roman"/>
                        </a:rPr>
                        <a:t>The </a:t>
                      </a:r>
                      <a:r>
                        <a:rPr sz="1200" spc="-55" dirty="0">
                          <a:latin typeface="Times New Roman"/>
                          <a:cs typeface="Times New Roman"/>
                        </a:rPr>
                        <a:t>concentration </a:t>
                      </a:r>
                      <a:r>
                        <a:rPr sz="1200" spc="-50" dirty="0">
                          <a:latin typeface="Times New Roman"/>
                          <a:cs typeface="Times New Roman"/>
                        </a:rPr>
                        <a:t>of </a:t>
                      </a:r>
                      <a:r>
                        <a:rPr sz="1200" spc="-55" dirty="0">
                          <a:latin typeface="Times New Roman"/>
                          <a:cs typeface="Times New Roman"/>
                        </a:rPr>
                        <a:t>a </a:t>
                      </a:r>
                      <a:r>
                        <a:rPr sz="1200" spc="-60" dirty="0">
                          <a:latin typeface="Times New Roman"/>
                          <a:cs typeface="Times New Roman"/>
                        </a:rPr>
                        <a:t>contaminant </a:t>
                      </a:r>
                      <a:r>
                        <a:rPr sz="1200" spc="-55" dirty="0">
                          <a:latin typeface="Times New Roman"/>
                          <a:cs typeface="Times New Roman"/>
                        </a:rPr>
                        <a:t>which, </a:t>
                      </a:r>
                      <a:r>
                        <a:rPr sz="1200" spc="-40" dirty="0">
                          <a:latin typeface="Times New Roman"/>
                          <a:cs typeface="Times New Roman"/>
                        </a:rPr>
                        <a:t>if </a:t>
                      </a:r>
                      <a:r>
                        <a:rPr sz="1200" spc="-55" dirty="0">
                          <a:latin typeface="Times New Roman"/>
                          <a:cs typeface="Times New Roman"/>
                        </a:rPr>
                        <a:t>exceeded, </a:t>
                      </a:r>
                      <a:r>
                        <a:rPr sz="1200" spc="-50" dirty="0">
                          <a:latin typeface="Times New Roman"/>
                          <a:cs typeface="Times New Roman"/>
                        </a:rPr>
                        <a:t>triggers </a:t>
                      </a:r>
                      <a:r>
                        <a:rPr sz="1200" spc="-55" dirty="0">
                          <a:latin typeface="Times New Roman"/>
                          <a:cs typeface="Times New Roman"/>
                        </a:rPr>
                        <a:t>treatment </a:t>
                      </a:r>
                      <a:r>
                        <a:rPr sz="1200" spc="-50" dirty="0">
                          <a:latin typeface="Times New Roman"/>
                          <a:cs typeface="Times New Roman"/>
                        </a:rPr>
                        <a:t>or  </a:t>
                      </a:r>
                      <a:r>
                        <a:rPr sz="1200" spc="-55" dirty="0">
                          <a:latin typeface="Times New Roman"/>
                          <a:cs typeface="Times New Roman"/>
                        </a:rPr>
                        <a:t>other requirements </a:t>
                      </a:r>
                      <a:r>
                        <a:rPr sz="1200" spc="-60" dirty="0">
                          <a:latin typeface="Times New Roman"/>
                          <a:cs typeface="Times New Roman"/>
                        </a:rPr>
                        <a:t>which </a:t>
                      </a:r>
                      <a:r>
                        <a:rPr sz="1200" spc="-55" dirty="0">
                          <a:latin typeface="Times New Roman"/>
                          <a:cs typeface="Times New Roman"/>
                        </a:rPr>
                        <a:t>a </a:t>
                      </a:r>
                      <a:r>
                        <a:rPr sz="1200" spc="-60" dirty="0">
                          <a:latin typeface="Times New Roman"/>
                          <a:cs typeface="Times New Roman"/>
                        </a:rPr>
                        <a:t>water system </a:t>
                      </a:r>
                      <a:r>
                        <a:rPr sz="1200" spc="-65" dirty="0">
                          <a:latin typeface="Times New Roman"/>
                          <a:cs typeface="Times New Roman"/>
                        </a:rPr>
                        <a:t>must </a:t>
                      </a:r>
                      <a:r>
                        <a:rPr sz="1200" spc="-60" dirty="0">
                          <a:latin typeface="Times New Roman"/>
                          <a:cs typeface="Times New Roman"/>
                        </a:rPr>
                        <a:t> </a:t>
                      </a:r>
                      <a:r>
                        <a:rPr sz="1200" spc="-55" dirty="0">
                          <a:latin typeface="Times New Roman"/>
                          <a:cs typeface="Times New Roman"/>
                        </a:rPr>
                        <a:t>follow.</a:t>
                      </a:r>
                      <a:endParaRPr sz="1200">
                        <a:latin typeface="Times New Roman"/>
                        <a:cs typeface="Times New Roman"/>
                      </a:endParaRPr>
                    </a:p>
                  </a:txBody>
                  <a:tcPr marL="0" marR="0" marT="32384" marB="0">
                    <a:lnL w="9909">
                      <a:solidFill>
                        <a:srgbClr val="000000"/>
                      </a:solidFill>
                      <a:prstDash val="solid"/>
                    </a:lnL>
                    <a:lnR w="7681">
                      <a:solidFill>
                        <a:srgbClr val="000000"/>
                      </a:solidFill>
                      <a:prstDash val="solid"/>
                    </a:lnR>
                    <a:lnT w="11229">
                      <a:solidFill>
                        <a:srgbClr val="000000"/>
                      </a:solidFill>
                      <a:prstDash val="solid"/>
                    </a:lnT>
                    <a:lnB w="11229">
                      <a:solidFill>
                        <a:srgbClr val="000000"/>
                      </a:solidFill>
                      <a:prstDash val="solid"/>
                    </a:lnB>
                    <a:solidFill>
                      <a:srgbClr val="CFE2F5"/>
                    </a:solidFill>
                  </a:tcPr>
                </a:tc>
                <a:tc hMerge="1">
                  <a:txBody>
                    <a:bodyPr/>
                    <a:lstStyle/>
                    <a:p>
                      <a:endParaRPr/>
                    </a:p>
                  </a:txBody>
                  <a:tcPr marL="0" marR="0" marT="0" marB="0"/>
                </a:tc>
                <a:extLst>
                  <a:ext uri="{0D108BD9-81ED-4DB2-BD59-A6C34878D82A}">
                    <a16:rowId xmlns:a16="http://schemas.microsoft.com/office/drawing/2014/main" val="10017"/>
                  </a:ext>
                </a:extLst>
              </a:tr>
              <a:tr h="439808">
                <a:tc>
                  <a:txBody>
                    <a:bodyPr/>
                    <a:lstStyle/>
                    <a:p>
                      <a:pPr marL="169545" marR="100330" indent="-62865">
                        <a:lnSpc>
                          <a:spcPts val="1410"/>
                        </a:lnSpc>
                        <a:spcBef>
                          <a:spcPts val="254"/>
                        </a:spcBef>
                      </a:pPr>
                      <a:r>
                        <a:rPr sz="1200" spc="-60" dirty="0">
                          <a:latin typeface="Times New Roman"/>
                          <a:cs typeface="Times New Roman"/>
                        </a:rPr>
                        <a:t>Variances and  </a:t>
                      </a:r>
                      <a:r>
                        <a:rPr sz="1200" spc="-65" dirty="0">
                          <a:latin typeface="Times New Roman"/>
                          <a:cs typeface="Times New Roman"/>
                        </a:rPr>
                        <a:t>Exemptions</a:t>
                      </a:r>
                      <a:endParaRPr sz="1200">
                        <a:latin typeface="Times New Roman"/>
                        <a:cs typeface="Times New Roman"/>
                      </a:endParaRPr>
                    </a:p>
                  </a:txBody>
                  <a:tcPr marL="0" marR="0" marT="32384" marB="0">
                    <a:lnL w="9909">
                      <a:solidFill>
                        <a:srgbClr val="000000"/>
                      </a:solidFill>
                      <a:prstDash val="solid"/>
                    </a:lnL>
                    <a:lnR w="9909">
                      <a:solidFill>
                        <a:srgbClr val="000000"/>
                      </a:solidFill>
                      <a:prstDash val="solid"/>
                    </a:lnR>
                    <a:lnT w="11229">
                      <a:solidFill>
                        <a:srgbClr val="000000"/>
                      </a:solidFill>
                      <a:prstDash val="solid"/>
                    </a:lnT>
                    <a:lnB w="11229">
                      <a:solidFill>
                        <a:srgbClr val="000000"/>
                      </a:solidFill>
                      <a:prstDash val="solid"/>
                    </a:lnB>
                    <a:solidFill>
                      <a:srgbClr val="CFE2F5"/>
                    </a:solidFill>
                  </a:tcPr>
                </a:tc>
                <a:tc gridSpan="2">
                  <a:txBody>
                    <a:bodyPr/>
                    <a:lstStyle/>
                    <a:p>
                      <a:pPr marL="26034" marR="526415">
                        <a:lnSpc>
                          <a:spcPts val="1410"/>
                        </a:lnSpc>
                        <a:spcBef>
                          <a:spcPts val="254"/>
                        </a:spcBef>
                      </a:pPr>
                      <a:r>
                        <a:rPr sz="1200" spc="-60" dirty="0">
                          <a:latin typeface="Times New Roman"/>
                          <a:cs typeface="Times New Roman"/>
                        </a:rPr>
                        <a:t>Variances and Exemptions: </a:t>
                      </a:r>
                      <a:r>
                        <a:rPr sz="1200" spc="-50" dirty="0">
                          <a:latin typeface="Times New Roman"/>
                          <a:cs typeface="Times New Roman"/>
                        </a:rPr>
                        <a:t>State or </a:t>
                      </a:r>
                      <a:r>
                        <a:rPr sz="1200" spc="-80" dirty="0">
                          <a:latin typeface="Times New Roman"/>
                          <a:cs typeface="Times New Roman"/>
                        </a:rPr>
                        <a:t>EPA </a:t>
                      </a:r>
                      <a:r>
                        <a:rPr sz="1200" spc="-55" dirty="0">
                          <a:latin typeface="Times New Roman"/>
                          <a:cs typeface="Times New Roman"/>
                        </a:rPr>
                        <a:t>permission not </a:t>
                      </a:r>
                      <a:r>
                        <a:rPr sz="1200" spc="-50" dirty="0">
                          <a:latin typeface="Times New Roman"/>
                          <a:cs typeface="Times New Roman"/>
                        </a:rPr>
                        <a:t>to </a:t>
                      </a:r>
                      <a:r>
                        <a:rPr sz="1200" spc="-65" dirty="0">
                          <a:latin typeface="Times New Roman"/>
                          <a:cs typeface="Times New Roman"/>
                        </a:rPr>
                        <a:t>meet </a:t>
                      </a:r>
                      <a:r>
                        <a:rPr sz="1200" spc="-60" dirty="0">
                          <a:latin typeface="Times New Roman"/>
                          <a:cs typeface="Times New Roman"/>
                        </a:rPr>
                        <a:t>an </a:t>
                      </a:r>
                      <a:r>
                        <a:rPr sz="1200" spc="-85" dirty="0">
                          <a:latin typeface="Times New Roman"/>
                          <a:cs typeface="Times New Roman"/>
                        </a:rPr>
                        <a:t>MCL </a:t>
                      </a:r>
                      <a:r>
                        <a:rPr sz="1200" spc="-50" dirty="0">
                          <a:latin typeface="Times New Roman"/>
                          <a:cs typeface="Times New Roman"/>
                        </a:rPr>
                        <a:t>or </a:t>
                      </a:r>
                      <a:r>
                        <a:rPr sz="1200" spc="-55" dirty="0">
                          <a:latin typeface="Times New Roman"/>
                          <a:cs typeface="Times New Roman"/>
                        </a:rPr>
                        <a:t>a treatment  technique under </a:t>
                      </a:r>
                      <a:r>
                        <a:rPr sz="1200" spc="-50" dirty="0">
                          <a:latin typeface="Times New Roman"/>
                          <a:cs typeface="Times New Roman"/>
                        </a:rPr>
                        <a:t>certain</a:t>
                      </a:r>
                      <a:r>
                        <a:rPr sz="1200" spc="-45" dirty="0">
                          <a:latin typeface="Times New Roman"/>
                          <a:cs typeface="Times New Roman"/>
                        </a:rPr>
                        <a:t> </a:t>
                      </a:r>
                      <a:r>
                        <a:rPr sz="1200" spc="-50" dirty="0">
                          <a:latin typeface="Times New Roman"/>
                          <a:cs typeface="Times New Roman"/>
                        </a:rPr>
                        <a:t>conditions.</a:t>
                      </a:r>
                      <a:endParaRPr sz="1200">
                        <a:latin typeface="Times New Roman"/>
                        <a:cs typeface="Times New Roman"/>
                      </a:endParaRPr>
                    </a:p>
                  </a:txBody>
                  <a:tcPr marL="0" marR="0" marT="32384" marB="0">
                    <a:lnL w="9909">
                      <a:solidFill>
                        <a:srgbClr val="000000"/>
                      </a:solidFill>
                      <a:prstDash val="solid"/>
                    </a:lnL>
                    <a:lnR w="7681">
                      <a:solidFill>
                        <a:srgbClr val="000000"/>
                      </a:solidFill>
                      <a:prstDash val="solid"/>
                    </a:lnR>
                    <a:lnT w="11229">
                      <a:solidFill>
                        <a:srgbClr val="000000"/>
                      </a:solidFill>
                      <a:prstDash val="solid"/>
                    </a:lnT>
                    <a:lnB w="11229">
                      <a:solidFill>
                        <a:srgbClr val="000000"/>
                      </a:solidFill>
                      <a:prstDash val="solid"/>
                    </a:lnB>
                    <a:solidFill>
                      <a:srgbClr val="CFE2F5"/>
                    </a:solidFill>
                  </a:tcPr>
                </a:tc>
                <a:tc hMerge="1">
                  <a:txBody>
                    <a:bodyPr/>
                    <a:lstStyle/>
                    <a:p>
                      <a:endParaRPr/>
                    </a:p>
                  </a:txBody>
                  <a:tcPr marL="0" marR="0" marT="0" marB="0"/>
                </a:tc>
                <a:extLst>
                  <a:ext uri="{0D108BD9-81ED-4DB2-BD59-A6C34878D82A}">
                    <a16:rowId xmlns:a16="http://schemas.microsoft.com/office/drawing/2014/main" val="10018"/>
                  </a:ext>
                </a:extLst>
              </a:tr>
              <a:tr h="619479">
                <a:tc>
                  <a:txBody>
                    <a:bodyPr/>
                    <a:lstStyle/>
                    <a:p>
                      <a:pPr>
                        <a:lnSpc>
                          <a:spcPct val="100000"/>
                        </a:lnSpc>
                        <a:spcBef>
                          <a:spcPts val="45"/>
                        </a:spcBef>
                      </a:pPr>
                      <a:endParaRPr sz="1350">
                        <a:latin typeface="Times New Roman"/>
                        <a:cs typeface="Times New Roman"/>
                      </a:endParaRPr>
                    </a:p>
                    <a:p>
                      <a:pPr algn="ctr">
                        <a:lnSpc>
                          <a:spcPct val="100000"/>
                        </a:lnSpc>
                      </a:pPr>
                      <a:r>
                        <a:rPr sz="1200" spc="-90" dirty="0">
                          <a:latin typeface="Times New Roman"/>
                          <a:cs typeface="Times New Roman"/>
                        </a:rPr>
                        <a:t>MRDLG</a:t>
                      </a:r>
                      <a:endParaRPr sz="1200">
                        <a:latin typeface="Times New Roman"/>
                        <a:cs typeface="Times New Roman"/>
                      </a:endParaRPr>
                    </a:p>
                  </a:txBody>
                  <a:tcPr marL="0" marR="0" marT="5715" marB="0">
                    <a:lnL w="9909">
                      <a:solidFill>
                        <a:srgbClr val="000000"/>
                      </a:solidFill>
                      <a:prstDash val="solid"/>
                    </a:lnL>
                    <a:lnR w="9909">
                      <a:solidFill>
                        <a:srgbClr val="000000"/>
                      </a:solidFill>
                      <a:prstDash val="solid"/>
                    </a:lnR>
                    <a:lnT w="11229">
                      <a:solidFill>
                        <a:srgbClr val="000000"/>
                      </a:solidFill>
                      <a:prstDash val="solid"/>
                    </a:lnT>
                    <a:lnB w="11227">
                      <a:solidFill>
                        <a:srgbClr val="000000"/>
                      </a:solidFill>
                      <a:prstDash val="solid"/>
                    </a:lnB>
                    <a:solidFill>
                      <a:srgbClr val="CFE2F5"/>
                    </a:solidFill>
                  </a:tcPr>
                </a:tc>
                <a:tc gridSpan="2">
                  <a:txBody>
                    <a:bodyPr/>
                    <a:lstStyle/>
                    <a:p>
                      <a:pPr marL="26034" marR="20320">
                        <a:lnSpc>
                          <a:spcPts val="1410"/>
                        </a:lnSpc>
                        <a:spcBef>
                          <a:spcPts val="254"/>
                        </a:spcBef>
                      </a:pPr>
                      <a:r>
                        <a:rPr sz="1200" spc="-80" dirty="0">
                          <a:latin typeface="Times New Roman"/>
                          <a:cs typeface="Times New Roman"/>
                        </a:rPr>
                        <a:t>MRDLG: </a:t>
                      </a:r>
                      <a:r>
                        <a:rPr sz="1200" spc="-75" dirty="0">
                          <a:latin typeface="Times New Roman"/>
                          <a:cs typeface="Times New Roman"/>
                        </a:rPr>
                        <a:t>Maximum </a:t>
                      </a:r>
                      <a:r>
                        <a:rPr sz="1200" spc="-50" dirty="0">
                          <a:latin typeface="Times New Roman"/>
                          <a:cs typeface="Times New Roman"/>
                        </a:rPr>
                        <a:t>residual disinfection level goal. </a:t>
                      </a:r>
                      <a:r>
                        <a:rPr sz="1200" spc="-65" dirty="0">
                          <a:latin typeface="Times New Roman"/>
                          <a:cs typeface="Times New Roman"/>
                        </a:rPr>
                        <a:t>The </a:t>
                      </a:r>
                      <a:r>
                        <a:rPr sz="1200" spc="-50" dirty="0">
                          <a:latin typeface="Times New Roman"/>
                          <a:cs typeface="Times New Roman"/>
                        </a:rPr>
                        <a:t>level of </a:t>
                      </a:r>
                      <a:r>
                        <a:rPr sz="1200" spc="-55" dirty="0">
                          <a:latin typeface="Times New Roman"/>
                          <a:cs typeface="Times New Roman"/>
                        </a:rPr>
                        <a:t>a drinking </a:t>
                      </a:r>
                      <a:r>
                        <a:rPr sz="1200" spc="-60" dirty="0">
                          <a:latin typeface="Times New Roman"/>
                          <a:cs typeface="Times New Roman"/>
                        </a:rPr>
                        <a:t>water </a:t>
                      </a:r>
                      <a:r>
                        <a:rPr sz="1200" spc="-50" dirty="0">
                          <a:latin typeface="Times New Roman"/>
                          <a:cs typeface="Times New Roman"/>
                        </a:rPr>
                        <a:t>disinfectant  </a:t>
                      </a:r>
                      <a:r>
                        <a:rPr sz="1200" spc="-60" dirty="0">
                          <a:latin typeface="Times New Roman"/>
                          <a:cs typeface="Times New Roman"/>
                        </a:rPr>
                        <a:t>below </a:t>
                      </a:r>
                      <a:r>
                        <a:rPr sz="1200" spc="-65" dirty="0">
                          <a:latin typeface="Times New Roman"/>
                          <a:cs typeface="Times New Roman"/>
                        </a:rPr>
                        <a:t>which </a:t>
                      </a:r>
                      <a:r>
                        <a:rPr sz="1200" spc="-50" dirty="0">
                          <a:latin typeface="Times New Roman"/>
                          <a:cs typeface="Times New Roman"/>
                        </a:rPr>
                        <a:t>there </a:t>
                      </a:r>
                      <a:r>
                        <a:rPr sz="1200" spc="-45" dirty="0">
                          <a:latin typeface="Times New Roman"/>
                          <a:cs typeface="Times New Roman"/>
                        </a:rPr>
                        <a:t>is </a:t>
                      </a:r>
                      <a:r>
                        <a:rPr sz="1200" spc="-70" dirty="0">
                          <a:latin typeface="Times New Roman"/>
                          <a:cs typeface="Times New Roman"/>
                        </a:rPr>
                        <a:t>no known </a:t>
                      </a:r>
                      <a:r>
                        <a:rPr sz="1200" spc="-50" dirty="0">
                          <a:latin typeface="Times New Roman"/>
                          <a:cs typeface="Times New Roman"/>
                        </a:rPr>
                        <a:t>or </a:t>
                      </a:r>
                      <a:r>
                        <a:rPr sz="1200" spc="-55" dirty="0">
                          <a:latin typeface="Times New Roman"/>
                          <a:cs typeface="Times New Roman"/>
                        </a:rPr>
                        <a:t>expected </a:t>
                      </a:r>
                      <a:r>
                        <a:rPr sz="1200" spc="-50" dirty="0">
                          <a:latin typeface="Times New Roman"/>
                          <a:cs typeface="Times New Roman"/>
                        </a:rPr>
                        <a:t>risk to health. </a:t>
                      </a:r>
                      <a:r>
                        <a:rPr sz="1200" spc="-80" dirty="0">
                          <a:latin typeface="Times New Roman"/>
                          <a:cs typeface="Times New Roman"/>
                        </a:rPr>
                        <a:t>MRDLGs </a:t>
                      </a:r>
                      <a:r>
                        <a:rPr sz="1200" spc="-60" dirty="0">
                          <a:latin typeface="Times New Roman"/>
                          <a:cs typeface="Times New Roman"/>
                        </a:rPr>
                        <a:t>do </a:t>
                      </a:r>
                      <a:r>
                        <a:rPr sz="1200" spc="-55" dirty="0">
                          <a:latin typeface="Times New Roman"/>
                          <a:cs typeface="Times New Roman"/>
                        </a:rPr>
                        <a:t>not </a:t>
                      </a:r>
                      <a:r>
                        <a:rPr sz="1200" spc="-50" dirty="0">
                          <a:latin typeface="Times New Roman"/>
                          <a:cs typeface="Times New Roman"/>
                        </a:rPr>
                        <a:t>reflect the benefits </a:t>
                      </a:r>
                      <a:r>
                        <a:rPr sz="1200" spc="-45" dirty="0">
                          <a:latin typeface="Times New Roman"/>
                          <a:cs typeface="Times New Roman"/>
                        </a:rPr>
                        <a:t>of  </a:t>
                      </a:r>
                      <a:r>
                        <a:rPr sz="1200" spc="-55" dirty="0">
                          <a:latin typeface="Times New Roman"/>
                          <a:cs typeface="Times New Roman"/>
                        </a:rPr>
                        <a:t>the use </a:t>
                      </a:r>
                      <a:r>
                        <a:rPr sz="1200" spc="-50" dirty="0">
                          <a:latin typeface="Times New Roman"/>
                          <a:cs typeface="Times New Roman"/>
                        </a:rPr>
                        <a:t>of disinfectants to control </a:t>
                      </a:r>
                      <a:r>
                        <a:rPr sz="1200" spc="-55" dirty="0">
                          <a:latin typeface="Times New Roman"/>
                          <a:cs typeface="Times New Roman"/>
                        </a:rPr>
                        <a:t>microbial</a:t>
                      </a:r>
                      <a:r>
                        <a:rPr sz="1200" spc="105" dirty="0">
                          <a:latin typeface="Times New Roman"/>
                          <a:cs typeface="Times New Roman"/>
                        </a:rPr>
                        <a:t> </a:t>
                      </a:r>
                      <a:r>
                        <a:rPr sz="1200" spc="-55" dirty="0">
                          <a:latin typeface="Times New Roman"/>
                          <a:cs typeface="Times New Roman"/>
                        </a:rPr>
                        <a:t>contaminants.</a:t>
                      </a:r>
                      <a:endParaRPr sz="1200">
                        <a:latin typeface="Times New Roman"/>
                        <a:cs typeface="Times New Roman"/>
                      </a:endParaRPr>
                    </a:p>
                  </a:txBody>
                  <a:tcPr marL="0" marR="0" marT="32384" marB="0">
                    <a:lnL w="9909">
                      <a:solidFill>
                        <a:srgbClr val="000000"/>
                      </a:solidFill>
                      <a:prstDash val="solid"/>
                    </a:lnL>
                    <a:lnR w="7681">
                      <a:solidFill>
                        <a:srgbClr val="000000"/>
                      </a:solidFill>
                      <a:prstDash val="solid"/>
                    </a:lnR>
                    <a:lnT w="11229">
                      <a:solidFill>
                        <a:srgbClr val="000000"/>
                      </a:solidFill>
                      <a:prstDash val="solid"/>
                    </a:lnT>
                    <a:lnB w="11227">
                      <a:solidFill>
                        <a:srgbClr val="000000"/>
                      </a:solidFill>
                      <a:prstDash val="solid"/>
                    </a:lnB>
                    <a:solidFill>
                      <a:srgbClr val="CFE2F5"/>
                    </a:solidFill>
                  </a:tcPr>
                </a:tc>
                <a:tc hMerge="1">
                  <a:txBody>
                    <a:bodyPr/>
                    <a:lstStyle/>
                    <a:p>
                      <a:endParaRPr/>
                    </a:p>
                  </a:txBody>
                  <a:tcPr marL="0" marR="0" marT="0" marB="0"/>
                </a:tc>
                <a:extLst>
                  <a:ext uri="{0D108BD9-81ED-4DB2-BD59-A6C34878D82A}">
                    <a16:rowId xmlns:a16="http://schemas.microsoft.com/office/drawing/2014/main" val="10019"/>
                  </a:ext>
                </a:extLst>
              </a:tr>
              <a:tr h="621351">
                <a:tc>
                  <a:txBody>
                    <a:bodyPr/>
                    <a:lstStyle/>
                    <a:p>
                      <a:pPr>
                        <a:lnSpc>
                          <a:spcPct val="100000"/>
                        </a:lnSpc>
                        <a:spcBef>
                          <a:spcPts val="45"/>
                        </a:spcBef>
                      </a:pPr>
                      <a:endParaRPr sz="1350">
                        <a:latin typeface="Times New Roman"/>
                        <a:cs typeface="Times New Roman"/>
                      </a:endParaRPr>
                    </a:p>
                    <a:p>
                      <a:pPr algn="ctr">
                        <a:lnSpc>
                          <a:spcPct val="100000"/>
                        </a:lnSpc>
                      </a:pPr>
                      <a:r>
                        <a:rPr sz="1200" spc="-90" dirty="0">
                          <a:latin typeface="Times New Roman"/>
                          <a:cs typeface="Times New Roman"/>
                        </a:rPr>
                        <a:t>MRDL</a:t>
                      </a:r>
                      <a:endParaRPr sz="1200">
                        <a:latin typeface="Times New Roman"/>
                        <a:cs typeface="Times New Roman"/>
                      </a:endParaRPr>
                    </a:p>
                  </a:txBody>
                  <a:tcPr marL="0" marR="0" marT="5715" marB="0">
                    <a:lnL w="9909">
                      <a:solidFill>
                        <a:srgbClr val="000000"/>
                      </a:solidFill>
                      <a:prstDash val="solid"/>
                    </a:lnL>
                    <a:lnR w="9909">
                      <a:solidFill>
                        <a:srgbClr val="000000"/>
                      </a:solidFill>
                      <a:prstDash val="solid"/>
                    </a:lnR>
                    <a:lnT w="11227">
                      <a:solidFill>
                        <a:srgbClr val="000000"/>
                      </a:solidFill>
                      <a:prstDash val="solid"/>
                    </a:lnT>
                    <a:lnB w="11227">
                      <a:solidFill>
                        <a:srgbClr val="000000"/>
                      </a:solidFill>
                      <a:prstDash val="solid"/>
                    </a:lnB>
                    <a:solidFill>
                      <a:srgbClr val="CFE2F5"/>
                    </a:solidFill>
                  </a:tcPr>
                </a:tc>
                <a:tc gridSpan="2">
                  <a:txBody>
                    <a:bodyPr/>
                    <a:lstStyle/>
                    <a:p>
                      <a:pPr marL="26034" marR="338455" algn="just">
                        <a:lnSpc>
                          <a:spcPts val="1410"/>
                        </a:lnSpc>
                        <a:spcBef>
                          <a:spcPts val="254"/>
                        </a:spcBef>
                      </a:pPr>
                      <a:r>
                        <a:rPr sz="1200" spc="-80" dirty="0">
                          <a:latin typeface="Times New Roman"/>
                          <a:cs typeface="Times New Roman"/>
                        </a:rPr>
                        <a:t>MRDL: </a:t>
                      </a:r>
                      <a:r>
                        <a:rPr sz="1200" spc="-75" dirty="0">
                          <a:latin typeface="Times New Roman"/>
                          <a:cs typeface="Times New Roman"/>
                        </a:rPr>
                        <a:t>Maximum </a:t>
                      </a:r>
                      <a:r>
                        <a:rPr sz="1200" spc="-50" dirty="0">
                          <a:latin typeface="Times New Roman"/>
                          <a:cs typeface="Times New Roman"/>
                        </a:rPr>
                        <a:t>residual disinfectant </a:t>
                      </a:r>
                      <a:r>
                        <a:rPr sz="1200" spc="-45" dirty="0">
                          <a:latin typeface="Times New Roman"/>
                          <a:cs typeface="Times New Roman"/>
                        </a:rPr>
                        <a:t>level. </a:t>
                      </a:r>
                      <a:r>
                        <a:rPr sz="1200" spc="-65" dirty="0">
                          <a:latin typeface="Times New Roman"/>
                          <a:cs typeface="Times New Roman"/>
                        </a:rPr>
                        <a:t>The </a:t>
                      </a:r>
                      <a:r>
                        <a:rPr sz="1200" spc="-55" dirty="0">
                          <a:latin typeface="Times New Roman"/>
                          <a:cs typeface="Times New Roman"/>
                        </a:rPr>
                        <a:t>highest </a:t>
                      </a:r>
                      <a:r>
                        <a:rPr sz="1200" spc="-50" dirty="0">
                          <a:latin typeface="Times New Roman"/>
                          <a:cs typeface="Times New Roman"/>
                        </a:rPr>
                        <a:t>level of </a:t>
                      </a:r>
                      <a:r>
                        <a:rPr sz="1200" spc="-55" dirty="0">
                          <a:latin typeface="Times New Roman"/>
                          <a:cs typeface="Times New Roman"/>
                        </a:rPr>
                        <a:t>a </a:t>
                      </a:r>
                      <a:r>
                        <a:rPr sz="1200" spc="-50" dirty="0">
                          <a:latin typeface="Times New Roman"/>
                          <a:cs typeface="Times New Roman"/>
                        </a:rPr>
                        <a:t>disinfectant </a:t>
                      </a:r>
                      <a:r>
                        <a:rPr sz="1200" spc="-60" dirty="0">
                          <a:latin typeface="Times New Roman"/>
                          <a:cs typeface="Times New Roman"/>
                        </a:rPr>
                        <a:t>allowed </a:t>
                      </a:r>
                      <a:r>
                        <a:rPr sz="1200" spc="-45" dirty="0">
                          <a:latin typeface="Times New Roman"/>
                          <a:cs typeface="Times New Roman"/>
                        </a:rPr>
                        <a:t>in  </a:t>
                      </a:r>
                      <a:r>
                        <a:rPr sz="1200" spc="-55" dirty="0">
                          <a:latin typeface="Times New Roman"/>
                          <a:cs typeface="Times New Roman"/>
                        </a:rPr>
                        <a:t>drinking water. </a:t>
                      </a:r>
                      <a:r>
                        <a:rPr sz="1200" spc="-60" dirty="0">
                          <a:latin typeface="Times New Roman"/>
                          <a:cs typeface="Times New Roman"/>
                        </a:rPr>
                        <a:t>There </a:t>
                      </a:r>
                      <a:r>
                        <a:rPr sz="1200" spc="-45" dirty="0">
                          <a:latin typeface="Times New Roman"/>
                          <a:cs typeface="Times New Roman"/>
                        </a:rPr>
                        <a:t>is </a:t>
                      </a:r>
                      <a:r>
                        <a:rPr sz="1200" spc="-60" dirty="0">
                          <a:latin typeface="Times New Roman"/>
                          <a:cs typeface="Times New Roman"/>
                        </a:rPr>
                        <a:t>convincing </a:t>
                      </a:r>
                      <a:r>
                        <a:rPr sz="1200" spc="-55" dirty="0">
                          <a:latin typeface="Times New Roman"/>
                          <a:cs typeface="Times New Roman"/>
                        </a:rPr>
                        <a:t>evidence </a:t>
                      </a:r>
                      <a:r>
                        <a:rPr sz="1200" spc="-50" dirty="0">
                          <a:latin typeface="Times New Roman"/>
                          <a:cs typeface="Times New Roman"/>
                        </a:rPr>
                        <a:t>that addition of </a:t>
                      </a:r>
                      <a:r>
                        <a:rPr sz="1200" spc="-55" dirty="0">
                          <a:latin typeface="Times New Roman"/>
                          <a:cs typeface="Times New Roman"/>
                        </a:rPr>
                        <a:t>a </a:t>
                      </a:r>
                      <a:r>
                        <a:rPr sz="1200" spc="-50" dirty="0">
                          <a:latin typeface="Times New Roman"/>
                          <a:cs typeface="Times New Roman"/>
                        </a:rPr>
                        <a:t>disinfectant </a:t>
                      </a:r>
                      <a:r>
                        <a:rPr sz="1200" spc="-40" dirty="0">
                          <a:latin typeface="Times New Roman"/>
                          <a:cs typeface="Times New Roman"/>
                        </a:rPr>
                        <a:t>is </a:t>
                      </a:r>
                      <a:r>
                        <a:rPr sz="1200" spc="-55" dirty="0">
                          <a:latin typeface="Times New Roman"/>
                          <a:cs typeface="Times New Roman"/>
                        </a:rPr>
                        <a:t>necessary </a:t>
                      </a:r>
                      <a:r>
                        <a:rPr sz="1200" spc="-50" dirty="0">
                          <a:latin typeface="Times New Roman"/>
                          <a:cs typeface="Times New Roman"/>
                        </a:rPr>
                        <a:t>for  control of </a:t>
                      </a:r>
                      <a:r>
                        <a:rPr sz="1200" spc="-55" dirty="0">
                          <a:latin typeface="Times New Roman"/>
                          <a:cs typeface="Times New Roman"/>
                        </a:rPr>
                        <a:t>microbial contaminants.</a:t>
                      </a:r>
                      <a:endParaRPr sz="1200">
                        <a:latin typeface="Times New Roman"/>
                        <a:cs typeface="Times New Roman"/>
                      </a:endParaRPr>
                    </a:p>
                  </a:txBody>
                  <a:tcPr marL="0" marR="0" marT="32384" marB="0">
                    <a:lnL w="9909">
                      <a:solidFill>
                        <a:srgbClr val="000000"/>
                      </a:solidFill>
                      <a:prstDash val="solid"/>
                    </a:lnL>
                    <a:lnR w="7681">
                      <a:solidFill>
                        <a:srgbClr val="000000"/>
                      </a:solidFill>
                      <a:prstDash val="solid"/>
                    </a:lnR>
                    <a:lnT w="11227">
                      <a:solidFill>
                        <a:srgbClr val="000000"/>
                      </a:solidFill>
                      <a:prstDash val="solid"/>
                    </a:lnT>
                    <a:lnB w="11227">
                      <a:solidFill>
                        <a:srgbClr val="000000"/>
                      </a:solidFill>
                      <a:prstDash val="solid"/>
                    </a:lnB>
                    <a:solidFill>
                      <a:srgbClr val="CFE2F5"/>
                    </a:solidFill>
                  </a:tcPr>
                </a:tc>
                <a:tc hMerge="1">
                  <a:txBody>
                    <a:bodyPr/>
                    <a:lstStyle/>
                    <a:p>
                      <a:endParaRPr/>
                    </a:p>
                  </a:txBody>
                  <a:tcPr marL="0" marR="0" marT="0" marB="0"/>
                </a:tc>
                <a:extLst>
                  <a:ext uri="{0D108BD9-81ED-4DB2-BD59-A6C34878D82A}">
                    <a16:rowId xmlns:a16="http://schemas.microsoft.com/office/drawing/2014/main" val="10020"/>
                  </a:ext>
                </a:extLst>
              </a:tr>
              <a:tr h="260142">
                <a:tc>
                  <a:txBody>
                    <a:bodyPr/>
                    <a:lstStyle/>
                    <a:p>
                      <a:pPr algn="ctr">
                        <a:lnSpc>
                          <a:spcPct val="100000"/>
                        </a:lnSpc>
                        <a:spcBef>
                          <a:spcPts val="185"/>
                        </a:spcBef>
                      </a:pPr>
                      <a:r>
                        <a:rPr sz="1200" spc="-95" dirty="0">
                          <a:latin typeface="Times New Roman"/>
                          <a:cs typeface="Times New Roman"/>
                        </a:rPr>
                        <a:t>MNR</a:t>
                      </a:r>
                      <a:endParaRPr sz="1200">
                        <a:latin typeface="Times New Roman"/>
                        <a:cs typeface="Times New Roman"/>
                      </a:endParaRPr>
                    </a:p>
                  </a:txBody>
                  <a:tcPr marL="0" marR="0" marT="23495" marB="0">
                    <a:lnL w="9909">
                      <a:solidFill>
                        <a:srgbClr val="000000"/>
                      </a:solidFill>
                      <a:prstDash val="solid"/>
                    </a:lnL>
                    <a:lnR w="9909">
                      <a:solidFill>
                        <a:srgbClr val="000000"/>
                      </a:solidFill>
                      <a:prstDash val="solid"/>
                    </a:lnR>
                    <a:lnT w="11227">
                      <a:solidFill>
                        <a:srgbClr val="000000"/>
                      </a:solidFill>
                      <a:prstDash val="solid"/>
                    </a:lnT>
                    <a:lnB w="11229">
                      <a:solidFill>
                        <a:srgbClr val="000000"/>
                      </a:solidFill>
                      <a:prstDash val="solid"/>
                    </a:lnB>
                    <a:solidFill>
                      <a:srgbClr val="CFE2F5"/>
                    </a:solidFill>
                  </a:tcPr>
                </a:tc>
                <a:tc gridSpan="2">
                  <a:txBody>
                    <a:bodyPr/>
                    <a:lstStyle/>
                    <a:p>
                      <a:pPr marL="26034">
                        <a:lnSpc>
                          <a:spcPct val="100000"/>
                        </a:lnSpc>
                        <a:spcBef>
                          <a:spcPts val="185"/>
                        </a:spcBef>
                      </a:pPr>
                      <a:r>
                        <a:rPr sz="1200" spc="-80" dirty="0">
                          <a:latin typeface="Times New Roman"/>
                          <a:cs typeface="Times New Roman"/>
                        </a:rPr>
                        <a:t>MNR: </a:t>
                      </a:r>
                      <a:r>
                        <a:rPr sz="1200" spc="-60" dirty="0">
                          <a:latin typeface="Times New Roman"/>
                          <a:cs typeface="Times New Roman"/>
                        </a:rPr>
                        <a:t>Monitored Not</a:t>
                      </a:r>
                      <a:r>
                        <a:rPr sz="1200" dirty="0">
                          <a:latin typeface="Times New Roman"/>
                          <a:cs typeface="Times New Roman"/>
                        </a:rPr>
                        <a:t> </a:t>
                      </a:r>
                      <a:r>
                        <a:rPr sz="1200" spc="-55" dirty="0">
                          <a:latin typeface="Times New Roman"/>
                          <a:cs typeface="Times New Roman"/>
                        </a:rPr>
                        <a:t>Regulated</a:t>
                      </a:r>
                      <a:endParaRPr sz="1200">
                        <a:latin typeface="Times New Roman"/>
                        <a:cs typeface="Times New Roman"/>
                      </a:endParaRPr>
                    </a:p>
                  </a:txBody>
                  <a:tcPr marL="0" marR="0" marT="23495" marB="0">
                    <a:lnL w="9909">
                      <a:solidFill>
                        <a:srgbClr val="000000"/>
                      </a:solidFill>
                      <a:prstDash val="solid"/>
                    </a:lnL>
                    <a:lnR w="7681">
                      <a:solidFill>
                        <a:srgbClr val="000000"/>
                      </a:solidFill>
                      <a:prstDash val="solid"/>
                    </a:lnR>
                    <a:lnT w="11227">
                      <a:solidFill>
                        <a:srgbClr val="000000"/>
                      </a:solidFill>
                      <a:prstDash val="solid"/>
                    </a:lnT>
                    <a:lnB w="11229">
                      <a:solidFill>
                        <a:srgbClr val="000000"/>
                      </a:solidFill>
                      <a:prstDash val="solid"/>
                    </a:lnB>
                    <a:solidFill>
                      <a:srgbClr val="CFE2F5"/>
                    </a:solidFill>
                  </a:tcPr>
                </a:tc>
                <a:tc hMerge="1">
                  <a:txBody>
                    <a:bodyPr/>
                    <a:lstStyle/>
                    <a:p>
                      <a:endParaRPr/>
                    </a:p>
                  </a:txBody>
                  <a:tcPr marL="0" marR="0" marT="0" marB="0"/>
                </a:tc>
                <a:extLst>
                  <a:ext uri="{0D108BD9-81ED-4DB2-BD59-A6C34878D82A}">
                    <a16:rowId xmlns:a16="http://schemas.microsoft.com/office/drawing/2014/main" val="10021"/>
                  </a:ext>
                </a:extLst>
              </a:tr>
              <a:tr h="262014">
                <a:tc>
                  <a:txBody>
                    <a:bodyPr/>
                    <a:lstStyle/>
                    <a:p>
                      <a:pPr algn="ctr">
                        <a:lnSpc>
                          <a:spcPct val="100000"/>
                        </a:lnSpc>
                        <a:spcBef>
                          <a:spcPts val="185"/>
                        </a:spcBef>
                      </a:pPr>
                      <a:r>
                        <a:rPr sz="1200" spc="-80" dirty="0">
                          <a:latin typeface="Times New Roman"/>
                          <a:cs typeface="Times New Roman"/>
                        </a:rPr>
                        <a:t>MPL</a:t>
                      </a:r>
                      <a:endParaRPr sz="1200">
                        <a:latin typeface="Times New Roman"/>
                        <a:cs typeface="Times New Roman"/>
                      </a:endParaRPr>
                    </a:p>
                  </a:txBody>
                  <a:tcPr marL="0" marR="0" marT="23495" marB="0">
                    <a:lnL w="9909">
                      <a:solidFill>
                        <a:srgbClr val="000000"/>
                      </a:solidFill>
                      <a:prstDash val="solid"/>
                    </a:lnL>
                    <a:lnR w="9909">
                      <a:solidFill>
                        <a:srgbClr val="000000"/>
                      </a:solidFill>
                      <a:prstDash val="solid"/>
                    </a:lnR>
                    <a:lnT w="11229">
                      <a:solidFill>
                        <a:srgbClr val="000000"/>
                      </a:solidFill>
                      <a:prstDash val="solid"/>
                    </a:lnT>
                    <a:lnB w="11229">
                      <a:solidFill>
                        <a:srgbClr val="000000"/>
                      </a:solidFill>
                      <a:prstDash val="solid"/>
                    </a:lnB>
                    <a:solidFill>
                      <a:srgbClr val="CFE2F5"/>
                    </a:solidFill>
                  </a:tcPr>
                </a:tc>
                <a:tc gridSpan="2">
                  <a:txBody>
                    <a:bodyPr/>
                    <a:lstStyle/>
                    <a:p>
                      <a:pPr marL="26034">
                        <a:lnSpc>
                          <a:spcPct val="100000"/>
                        </a:lnSpc>
                        <a:spcBef>
                          <a:spcPts val="185"/>
                        </a:spcBef>
                      </a:pPr>
                      <a:r>
                        <a:rPr sz="1200" spc="-75" dirty="0">
                          <a:latin typeface="Times New Roman"/>
                          <a:cs typeface="Times New Roman"/>
                        </a:rPr>
                        <a:t>MPL: </a:t>
                      </a:r>
                      <a:r>
                        <a:rPr sz="1200" spc="-55" dirty="0">
                          <a:latin typeface="Times New Roman"/>
                          <a:cs typeface="Times New Roman"/>
                        </a:rPr>
                        <a:t>State </a:t>
                      </a:r>
                      <a:r>
                        <a:rPr sz="1200" spc="-60" dirty="0">
                          <a:latin typeface="Times New Roman"/>
                          <a:cs typeface="Times New Roman"/>
                        </a:rPr>
                        <a:t>Assigned </a:t>
                      </a:r>
                      <a:r>
                        <a:rPr sz="1200" spc="-75" dirty="0">
                          <a:latin typeface="Times New Roman"/>
                          <a:cs typeface="Times New Roman"/>
                        </a:rPr>
                        <a:t>Maximum </a:t>
                      </a:r>
                      <a:r>
                        <a:rPr sz="1200" spc="-55" dirty="0">
                          <a:latin typeface="Times New Roman"/>
                          <a:cs typeface="Times New Roman"/>
                        </a:rPr>
                        <a:t>Permissible</a:t>
                      </a:r>
                      <a:r>
                        <a:rPr sz="1200" spc="160" dirty="0">
                          <a:latin typeface="Times New Roman"/>
                          <a:cs typeface="Times New Roman"/>
                        </a:rPr>
                        <a:t> </a:t>
                      </a:r>
                      <a:r>
                        <a:rPr sz="1200" spc="-60" dirty="0">
                          <a:latin typeface="Times New Roman"/>
                          <a:cs typeface="Times New Roman"/>
                        </a:rPr>
                        <a:t>Level</a:t>
                      </a:r>
                      <a:endParaRPr sz="1200">
                        <a:latin typeface="Times New Roman"/>
                        <a:cs typeface="Times New Roman"/>
                      </a:endParaRPr>
                    </a:p>
                  </a:txBody>
                  <a:tcPr marL="0" marR="0" marT="23495" marB="0">
                    <a:lnL w="9909">
                      <a:solidFill>
                        <a:srgbClr val="000000"/>
                      </a:solidFill>
                      <a:prstDash val="solid"/>
                    </a:lnL>
                    <a:lnR w="7681">
                      <a:solidFill>
                        <a:srgbClr val="000000"/>
                      </a:solidFill>
                      <a:prstDash val="solid"/>
                    </a:lnR>
                    <a:lnT w="11229">
                      <a:solidFill>
                        <a:srgbClr val="000000"/>
                      </a:solidFill>
                      <a:prstDash val="solid"/>
                    </a:lnT>
                    <a:lnB w="11229">
                      <a:solidFill>
                        <a:srgbClr val="000000"/>
                      </a:solidFill>
                      <a:prstDash val="solid"/>
                    </a:lnB>
                    <a:solidFill>
                      <a:srgbClr val="CFE2F5"/>
                    </a:solidFill>
                  </a:tcPr>
                </a:tc>
                <a:tc hMerge="1">
                  <a:txBody>
                    <a:bodyPr/>
                    <a:lstStyle/>
                    <a:p>
                      <a:endParaRPr/>
                    </a:p>
                  </a:txBody>
                  <a:tcPr marL="0" marR="0" marT="0" marB="0"/>
                </a:tc>
                <a:extLst>
                  <a:ext uri="{0D108BD9-81ED-4DB2-BD59-A6C34878D82A}">
                    <a16:rowId xmlns:a16="http://schemas.microsoft.com/office/drawing/2014/main" val="10022"/>
                  </a:ext>
                </a:extLst>
              </a:tr>
              <a:tr h="220537">
                <a:tc gridSpan="3">
                  <a:txBody>
                    <a:bodyPr/>
                    <a:lstStyle/>
                    <a:p>
                      <a:endParaRPr sz="1200" dirty="0">
                        <a:latin typeface="Times New Roman"/>
                        <a:cs typeface="Times New Roman"/>
                      </a:endParaRPr>
                    </a:p>
                  </a:txBody>
                  <a:tcPr marL="0" marR="0" marT="0" marB="0">
                    <a:lnT w="11229">
                      <a:solidFill>
                        <a:srgbClr val="000000"/>
                      </a:solidFill>
                      <a:prstDash val="solid"/>
                    </a:lnT>
                    <a:solidFill>
                      <a:srgbClr val="CFE2F5"/>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23"/>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E1AF4BE2A886C4EAEE6EB3C4C0F24D5" ma:contentTypeVersion="10" ma:contentTypeDescription="Create a new document." ma:contentTypeScope="" ma:versionID="2bc6e87f8dfa947b5ce7195fd70f3714">
  <xsd:schema xmlns:xsd="http://www.w3.org/2001/XMLSchema" xmlns:xs="http://www.w3.org/2001/XMLSchema" xmlns:p="http://schemas.microsoft.com/office/2006/metadata/properties" xmlns:ns3="1cbb352c-b3e2-43ff-808e-6960a8e6ddc6" targetNamespace="http://schemas.microsoft.com/office/2006/metadata/properties" ma:root="true" ma:fieldsID="31a6c9b8f56d9c81f590d5d201543a9a" ns3:_="">
    <xsd:import namespace="1cbb352c-b3e2-43ff-808e-6960a8e6ddc6"/>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bb352c-b3e2-43ff-808e-6960a8e6dd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C58BBB3-8EAB-4481-9A2E-E9AB900F8AC2}">
  <ds:schemaRefs>
    <ds:schemaRef ds:uri="http://purl.org/dc/terms/"/>
    <ds:schemaRef ds:uri="http://schemas.microsoft.com/office/2006/documentManagement/types"/>
    <ds:schemaRef ds:uri="http://schemas.openxmlformats.org/package/2006/metadata/core-properties"/>
    <ds:schemaRef ds:uri="http://purl.org/dc/elements/1.1/"/>
    <ds:schemaRef ds:uri="http://www.w3.org/XML/1998/namespace"/>
    <ds:schemaRef ds:uri="http://schemas.microsoft.com/office/2006/metadata/properties"/>
    <ds:schemaRef ds:uri="http://schemas.microsoft.com/office/infopath/2007/PartnerControls"/>
    <ds:schemaRef ds:uri="1cbb352c-b3e2-43ff-808e-6960a8e6ddc6"/>
    <ds:schemaRef ds:uri="http://purl.org/dc/dcmitype/"/>
  </ds:schemaRefs>
</ds:datastoreItem>
</file>

<file path=customXml/itemProps2.xml><?xml version="1.0" encoding="utf-8"?>
<ds:datastoreItem xmlns:ds="http://schemas.openxmlformats.org/officeDocument/2006/customXml" ds:itemID="{1F04850A-28CE-4F0C-A725-48C31BE3D57D}">
  <ds:schemaRefs>
    <ds:schemaRef ds:uri="http://schemas.microsoft.com/sharepoint/v3/contenttype/forms"/>
  </ds:schemaRefs>
</ds:datastoreItem>
</file>

<file path=customXml/itemProps3.xml><?xml version="1.0" encoding="utf-8"?>
<ds:datastoreItem xmlns:ds="http://schemas.openxmlformats.org/officeDocument/2006/customXml" ds:itemID="{93CF682C-A622-453D-93BF-21110063E3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cbb352c-b3e2-43ff-808e-6960a8e6dd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11763</TotalTime>
  <Words>2390</Words>
  <Application>Microsoft Office PowerPoint</Application>
  <PresentationFormat>Custom</PresentationFormat>
  <Paragraphs>329</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Book Antiqua</vt:lpstr>
      <vt:lpstr>Calibri</vt:lpstr>
      <vt:lpstr>Cambria</vt:lpstr>
      <vt:lpstr>Times New Roman</vt:lpstr>
      <vt:lpstr>Office Theme</vt:lpstr>
      <vt:lpstr>POWHATAN COUNTY WATER AND  WASTEWATER SYSTEM 2024 Consumer Confidence Report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POWHATAN COUNTY WATER AND  WASTEWATER SYSTEM 2016 Consumer Confidence Report</dc:title>
  <dc:creator>Ramona Carter</dc:creator>
  <cp:lastModifiedBy>Tim Glidewell</cp:lastModifiedBy>
  <cp:revision>83</cp:revision>
  <cp:lastPrinted>2023-05-26T15:12:04Z</cp:lastPrinted>
  <dcterms:created xsi:type="dcterms:W3CDTF">2017-06-20T16:34:32Z</dcterms:created>
  <dcterms:modified xsi:type="dcterms:W3CDTF">2025-05-23T14:59:01Z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2016-06-07T00:00:00Z</vt:filetime>
  </property>
  <property fmtid="{D5CDD505-2E9C-101B-9397-08002B2CF9AE}" pid="3" name="Creator">
    <vt:lpwstr>Acrobat PDFMaker 15 for PowerPoint</vt:lpwstr>
  </property>
  <property fmtid="{D5CDD505-2E9C-101B-9397-08002B2CF9AE}" pid="4" name="LastSaved">
    <vt:filetime>2017-06-20T00:00:00Z</vt:filetime>
  </property>
  <property fmtid="{D5CDD505-2E9C-101B-9397-08002B2CF9AE}" pid="5" name="ContentTypeId">
    <vt:lpwstr>0x0101003E1AF4BE2A886C4EAEE6EB3C4C0F24D5</vt:lpwstr>
  </property>
</Properties>
</file>